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2214,6 ± 623,4 ккал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Белки 17,6%</c:v>
                </c:pt>
                <c:pt idx="1">
                  <c:v>Жиры 36,3%</c:v>
                </c:pt>
                <c:pt idx="2">
                  <c:v>Углеводы 46,6 %</c:v>
                </c:pt>
                <c:pt idx="3">
                  <c:v>Алкоголь 2,7%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17.600000000000001</c:v>
                </c:pt>
                <c:pt idx="1">
                  <c:v>36.300000000000004</c:v>
                </c:pt>
                <c:pt idx="2">
                  <c:v>46.6</c:v>
                </c:pt>
                <c:pt idx="3">
                  <c:v>2.7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ln>
      <a:solidFill>
        <a:schemeClr val="accent1">
          <a:shade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title>
      <c:tx>
        <c:rich>
          <a:bodyPr/>
          <a:lstStyle/>
          <a:p>
            <a:pPr>
              <a:defRPr/>
            </a:pPr>
            <a:r>
              <a:rPr lang="ru-RU" dirty="0"/>
              <a:t>Отклонения от персональной </a:t>
            </a:r>
            <a:r>
              <a:rPr lang="ru-RU" dirty="0" err="1" smtClean="0"/>
              <a:t>нутриентной</a:t>
            </a:r>
            <a:r>
              <a:rPr lang="ru-RU" dirty="0" smtClean="0"/>
              <a:t> </a:t>
            </a:r>
            <a:r>
              <a:rPr lang="ru-RU" dirty="0"/>
              <a:t>нормы (%)</a:t>
            </a:r>
          </a:p>
        </c:rich>
      </c:tx>
      <c:layout>
        <c:manualLayout>
          <c:xMode val="edge"/>
          <c:yMode val="edge"/>
          <c:x val="0.15222572178477689"/>
          <c:y val="1.2304834346571314E-2"/>
        </c:manualLayout>
      </c:layout>
    </c:title>
    <c:plotArea>
      <c:layout>
        <c:manualLayout>
          <c:layoutTarget val="inner"/>
          <c:xMode val="edge"/>
          <c:yMode val="edge"/>
          <c:x val="0.11433333333333333"/>
          <c:y val="0.18586113170887991"/>
          <c:w val="0.78281266404199457"/>
          <c:h val="0.74256235741248389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Отклонения от персональной нормы</c:v>
                </c:pt>
              </c:strCache>
            </c:strRef>
          </c:tx>
          <c:cat>
            <c:strRef>
              <c:f>Лист1!$A$2:$A$25</c:f>
              <c:strCache>
                <c:ptCount val="24"/>
                <c:pt idx="0">
                  <c:v>Йод</c:v>
                </c:pt>
                <c:pt idx="1">
                  <c:v>Селен</c:v>
                </c:pt>
                <c:pt idx="2">
                  <c:v>Цинк</c:v>
                </c:pt>
                <c:pt idx="3">
                  <c:v>Фосфор</c:v>
                </c:pt>
                <c:pt idx="4">
                  <c:v>Натрий</c:v>
                </c:pt>
                <c:pt idx="5">
                  <c:v>Магний</c:v>
                </c:pt>
                <c:pt idx="6">
                  <c:v>Калий</c:v>
                </c:pt>
                <c:pt idx="7">
                  <c:v>Железо</c:v>
                </c:pt>
                <c:pt idx="8">
                  <c:v>Кальций</c:v>
                </c:pt>
                <c:pt idx="9">
                  <c:v>E</c:v>
                </c:pt>
                <c:pt idx="10">
                  <c:v>D</c:v>
                </c:pt>
                <c:pt idx="11">
                  <c:v>C</c:v>
                </c:pt>
                <c:pt idx="12">
                  <c:v>B12</c:v>
                </c:pt>
                <c:pt idx="13">
                  <c:v>B6</c:v>
                </c:pt>
                <c:pt idx="14">
                  <c:v>B3</c:v>
                </c:pt>
                <c:pt idx="15">
                  <c:v>B2</c:v>
                </c:pt>
                <c:pt idx="16">
                  <c:v>B1</c:v>
                </c:pt>
                <c:pt idx="17">
                  <c:v>A</c:v>
                </c:pt>
                <c:pt idx="18">
                  <c:v>Сахар</c:v>
                </c:pt>
                <c:pt idx="19">
                  <c:v>Клетчатка</c:v>
                </c:pt>
                <c:pt idx="20">
                  <c:v>Углеводы</c:v>
                </c:pt>
                <c:pt idx="21">
                  <c:v>Жир</c:v>
                </c:pt>
                <c:pt idx="22">
                  <c:v>Белок</c:v>
                </c:pt>
                <c:pt idx="23">
                  <c:v>Энергия (ккал)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-44</c:v>
                </c:pt>
                <c:pt idx="1">
                  <c:v>-53</c:v>
                </c:pt>
                <c:pt idx="2">
                  <c:v>-32</c:v>
                </c:pt>
                <c:pt idx="3">
                  <c:v>0</c:v>
                </c:pt>
                <c:pt idx="4">
                  <c:v>52</c:v>
                </c:pt>
                <c:pt idx="5">
                  <c:v>-28</c:v>
                </c:pt>
                <c:pt idx="6">
                  <c:v>-19</c:v>
                </c:pt>
                <c:pt idx="7">
                  <c:v>-21</c:v>
                </c:pt>
                <c:pt idx="8">
                  <c:v>-39</c:v>
                </c:pt>
                <c:pt idx="9">
                  <c:v>-34</c:v>
                </c:pt>
                <c:pt idx="10">
                  <c:v>-72</c:v>
                </c:pt>
                <c:pt idx="11">
                  <c:v>-47</c:v>
                </c:pt>
                <c:pt idx="12">
                  <c:v>-77</c:v>
                </c:pt>
                <c:pt idx="13">
                  <c:v>-29</c:v>
                </c:pt>
                <c:pt idx="14">
                  <c:v>-14</c:v>
                </c:pt>
                <c:pt idx="15">
                  <c:v>-27</c:v>
                </c:pt>
                <c:pt idx="16">
                  <c:v>-37</c:v>
                </c:pt>
                <c:pt idx="17">
                  <c:v>-28</c:v>
                </c:pt>
                <c:pt idx="18">
                  <c:v>76</c:v>
                </c:pt>
                <c:pt idx="19">
                  <c:v>-45</c:v>
                </c:pt>
                <c:pt idx="20">
                  <c:v>-21</c:v>
                </c:pt>
                <c:pt idx="21">
                  <c:v>2</c:v>
                </c:pt>
                <c:pt idx="22">
                  <c:v>23</c:v>
                </c:pt>
                <c:pt idx="23">
                  <c:v>14</c:v>
                </c:pt>
              </c:numCache>
            </c:numRef>
          </c:val>
        </c:ser>
        <c:overlap val="100"/>
        <c:axId val="130552192"/>
        <c:axId val="130553728"/>
      </c:barChart>
      <c:catAx>
        <c:axId val="1305521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ru-RU"/>
          </a:p>
        </c:txPr>
        <c:crossAx val="130553728"/>
        <c:crosses val="autoZero"/>
        <c:auto val="1"/>
        <c:lblAlgn val="ctr"/>
        <c:lblOffset val="100"/>
      </c:catAx>
      <c:valAx>
        <c:axId val="130553728"/>
        <c:scaling>
          <c:orientation val="minMax"/>
        </c:scaling>
        <c:axPos val="b"/>
        <c:majorGridlines/>
        <c:numFmt formatCode="General" sourceLinked="1"/>
        <c:tickLblPos val="nextTo"/>
        <c:crossAx val="1305521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>
        <c:manualLayout>
          <c:layoutTarget val="inner"/>
          <c:xMode val="edge"/>
          <c:yMode val="edge"/>
          <c:x val="8.8498033158557671E-2"/>
          <c:y val="0.15993717695507847"/>
          <c:w val="0.7156149316742586"/>
          <c:h val="0.57338950287851453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КАЛОРИИ</c:v>
                </c:pt>
              </c:strCache>
            </c:strRef>
          </c:tx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2464</c:v>
                </c:pt>
                <c:pt idx="1">
                  <c:v>2311</c:v>
                </c:pt>
                <c:pt idx="2">
                  <c:v>2487</c:v>
                </c:pt>
                <c:pt idx="3">
                  <c:v>2561</c:v>
                </c:pt>
                <c:pt idx="4">
                  <c:v>2616</c:v>
                </c:pt>
              </c:numCache>
            </c:numRef>
          </c:yVal>
          <c:smooth val="1"/>
        </c:ser>
        <c:axId val="181794688"/>
        <c:axId val="181796224"/>
      </c:scatterChart>
      <c:valAx>
        <c:axId val="181794688"/>
        <c:scaling>
          <c:orientation val="minMax"/>
        </c:scaling>
        <c:delete val="1"/>
        <c:axPos val="b"/>
        <c:numFmt formatCode="General" sourceLinked="1"/>
        <c:tickLblPos val="none"/>
        <c:crossAx val="181796224"/>
        <c:crosses val="autoZero"/>
        <c:crossBetween val="midCat"/>
      </c:valAx>
      <c:valAx>
        <c:axId val="181796224"/>
        <c:scaling>
          <c:orientation val="minMax"/>
        </c:scaling>
        <c:axPos val="l"/>
        <c:majorGridlines/>
        <c:numFmt formatCode="General" sourceLinked="1"/>
        <c:tickLblPos val="nextTo"/>
        <c:crossAx val="181794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763188976377964"/>
          <c:y val="0.22804564924884888"/>
          <c:w val="0.18403477690288714"/>
          <c:h val="0.5439071584638748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2412401574803132E-2"/>
          <c:y val="7.11946783456259E-2"/>
          <c:w val="0.71029560367454114"/>
          <c:h val="0.63785974636631215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БЕЛКИ г/кг</c:v>
                </c:pt>
              </c:strCache>
            </c:strRef>
          </c:tx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1.2</c:v>
                </c:pt>
                <c:pt idx="1">
                  <c:v>1.8</c:v>
                </c:pt>
                <c:pt idx="2">
                  <c:v>1.6</c:v>
                </c:pt>
                <c:pt idx="3">
                  <c:v>1.5</c:v>
                </c:pt>
                <c:pt idx="4">
                  <c:v>1.6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ЖИРЫ  г/кг</c:v>
                </c:pt>
              </c:strCache>
            </c:strRef>
          </c:tx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Лист1!$C$2:$C$6</c:f>
              <c:numCache>
                <c:formatCode>General</c:formatCode>
                <c:ptCount val="5"/>
                <c:pt idx="0">
                  <c:v>1.2</c:v>
                </c:pt>
                <c:pt idx="1">
                  <c:v>1.2</c:v>
                </c:pt>
                <c:pt idx="2">
                  <c:v>1</c:v>
                </c:pt>
                <c:pt idx="3">
                  <c:v>0.9</c:v>
                </c:pt>
                <c:pt idx="4" formatCode="0.00">
                  <c:v>1.1000000000000001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УГЛЕВОДЫ  г/кг</c:v>
                </c:pt>
              </c:strCache>
            </c:strRef>
          </c:tx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Лист1!$D$2:$D$6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</c:numCache>
            </c:numRef>
          </c:yVal>
          <c:smooth val="1"/>
        </c:ser>
        <c:axId val="183206272"/>
        <c:axId val="183207808"/>
      </c:scatterChart>
      <c:valAx>
        <c:axId val="183206272"/>
        <c:scaling>
          <c:orientation val="minMax"/>
        </c:scaling>
        <c:delete val="1"/>
        <c:axPos val="b"/>
        <c:numFmt formatCode="General" sourceLinked="1"/>
        <c:tickLblPos val="none"/>
        <c:crossAx val="183207808"/>
        <c:crosses val="autoZero"/>
        <c:crossBetween val="midCat"/>
      </c:valAx>
      <c:valAx>
        <c:axId val="183207808"/>
        <c:scaling>
          <c:orientation val="minMax"/>
        </c:scaling>
        <c:axPos val="l"/>
        <c:majorGridlines/>
        <c:numFmt formatCode="General" sourceLinked="1"/>
        <c:tickLblPos val="nextTo"/>
        <c:crossAx val="183206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60763342082243"/>
          <c:y val="0.27053895053327409"/>
          <c:w val="0.22559033245844279"/>
          <c:h val="0.4589216649538944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plotArea>
      <c:layout>
        <c:manualLayout>
          <c:layoutTarget val="inner"/>
          <c:xMode val="edge"/>
          <c:yMode val="edge"/>
          <c:x val="8.635580708661425E-2"/>
          <c:y val="4.0585875984251965E-2"/>
          <c:w val="0.68923622047244049"/>
          <c:h val="0.82534645669291362"/>
        </c:manualLayout>
      </c:layout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ВИТАМИНЫ</c:v>
                </c:pt>
              </c:strCache>
            </c:strRef>
          </c:tx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44</c:v>
                </c:pt>
                <c:pt idx="1">
                  <c:v>39</c:v>
                </c:pt>
                <c:pt idx="2">
                  <c:v>27</c:v>
                </c:pt>
                <c:pt idx="3">
                  <c:v>30</c:v>
                </c:pt>
                <c:pt idx="4">
                  <c:v>33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МИНЕРАЛЫ</c:v>
                </c:pt>
              </c:strCache>
            </c:strRef>
          </c:tx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Лист1!$C$2:$C$6</c:f>
              <c:numCache>
                <c:formatCode>General</c:formatCode>
                <c:ptCount val="5"/>
                <c:pt idx="0">
                  <c:v>47</c:v>
                </c:pt>
                <c:pt idx="1">
                  <c:v>41</c:v>
                </c:pt>
                <c:pt idx="2">
                  <c:v>32</c:v>
                </c:pt>
                <c:pt idx="3">
                  <c:v>33</c:v>
                </c:pt>
                <c:pt idx="4">
                  <c:v>37</c:v>
                </c:pt>
              </c:numCache>
            </c:numRef>
          </c:yVal>
          <c:smooth val="1"/>
        </c:ser>
        <c:axId val="183228288"/>
        <c:axId val="183229824"/>
      </c:scatterChart>
      <c:valAx>
        <c:axId val="183228288"/>
        <c:scaling>
          <c:orientation val="minMax"/>
        </c:scaling>
        <c:delete val="1"/>
        <c:axPos val="b"/>
        <c:numFmt formatCode="General" sourceLinked="1"/>
        <c:tickLblPos val="none"/>
        <c:crossAx val="183229824"/>
        <c:crosses val="autoZero"/>
        <c:crossBetween val="midCat"/>
      </c:valAx>
      <c:valAx>
        <c:axId val="183229824"/>
        <c:scaling>
          <c:orientation val="minMax"/>
        </c:scaling>
        <c:axPos val="l"/>
        <c:majorGridlines/>
        <c:numFmt formatCode="General" sourceLinked="1"/>
        <c:tickLblPos val="nextTo"/>
        <c:crossAx val="183228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853669172037531"/>
          <c:y val="0.27749231566862942"/>
          <c:w val="0.21780555555555556"/>
          <c:h val="0.7225076843313706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scatterChart>
        <c:scatterStyle val="smooth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ЖИР</c:v>
                </c:pt>
              </c:strCache>
            </c:strRef>
          </c:tx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21</c:v>
                </c:pt>
                <c:pt idx="2">
                  <c:v>18</c:v>
                </c:pt>
                <c:pt idx="3">
                  <c:v>14</c:v>
                </c:pt>
                <c:pt idx="4">
                  <c:v>15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МЫШЦЫ</c:v>
                </c:pt>
              </c:strCache>
            </c:strRef>
          </c:tx>
          <c:xVal>
            <c:numRef>
              <c:f>Лист1!$A$2:$A$6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xVal>
          <c:yVal>
            <c:numRef>
              <c:f>Лист1!$C$2:$C$6</c:f>
              <c:numCache>
                <c:formatCode>General</c:formatCode>
                <c:ptCount val="5"/>
                <c:pt idx="0">
                  <c:v>25</c:v>
                </c:pt>
                <c:pt idx="1">
                  <c:v>24</c:v>
                </c:pt>
                <c:pt idx="2">
                  <c:v>29</c:v>
                </c:pt>
                <c:pt idx="3">
                  <c:v>28</c:v>
                </c:pt>
                <c:pt idx="4">
                  <c:v>27</c:v>
                </c:pt>
              </c:numCache>
            </c:numRef>
          </c:yVal>
          <c:smooth val="1"/>
        </c:ser>
        <c:axId val="183430528"/>
        <c:axId val="183239808"/>
      </c:scatterChart>
      <c:valAx>
        <c:axId val="183430528"/>
        <c:scaling>
          <c:orientation val="minMax"/>
        </c:scaling>
        <c:delete val="1"/>
        <c:axPos val="b"/>
        <c:numFmt formatCode="General" sourceLinked="1"/>
        <c:tickLblPos val="none"/>
        <c:crossAx val="183239808"/>
        <c:crosses val="autoZero"/>
        <c:crossBetween val="midCat"/>
      </c:valAx>
      <c:valAx>
        <c:axId val="183239808"/>
        <c:scaling>
          <c:orientation val="minMax"/>
        </c:scaling>
        <c:axPos val="l"/>
        <c:majorGridlines/>
        <c:numFmt formatCode="General" sourceLinked="1"/>
        <c:tickLblPos val="nextTo"/>
        <c:crossAx val="1834305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1578482020516263"/>
          <c:y val="0"/>
          <c:w val="0.17171517979483769"/>
          <c:h val="0.9541427764064869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BCAB-7670-47ED-8C02-0C9F26AA67AB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4D22-513C-4A65-A5B5-D20751F704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mydiet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hyperlink" Target="https://ec.europa.eu/eurostat/statistics-explained/index.php?title=Nutritional_habits_statistic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354" y="5862720"/>
            <a:ext cx="5759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528830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Москва</a:t>
            </a:r>
            <a:r>
              <a:rPr lang="en-US" sz="1600" dirty="0">
                <a:solidFill>
                  <a:srgbClr val="528830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 </a:t>
            </a:r>
            <a:r>
              <a:rPr lang="ru-RU" sz="1600" dirty="0">
                <a:solidFill>
                  <a:srgbClr val="528830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 </a:t>
            </a:r>
            <a:r>
              <a:rPr lang="en-US" sz="1600" dirty="0">
                <a:solidFill>
                  <a:srgbClr val="528830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|  </a:t>
            </a:r>
            <a:r>
              <a:rPr lang="ru-RU" sz="1600" dirty="0" smtClean="0">
                <a:solidFill>
                  <a:srgbClr val="528830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12</a:t>
            </a:r>
            <a:r>
              <a:rPr lang="en-US" sz="1600" dirty="0" smtClean="0">
                <a:solidFill>
                  <a:srgbClr val="528830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-</a:t>
            </a:r>
            <a:r>
              <a:rPr lang="ru-RU" sz="1600" dirty="0" smtClean="0">
                <a:solidFill>
                  <a:srgbClr val="528830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13</a:t>
            </a:r>
            <a:r>
              <a:rPr lang="en-US" sz="1600" dirty="0" smtClean="0">
                <a:solidFill>
                  <a:srgbClr val="528830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 </a:t>
            </a:r>
            <a:r>
              <a:rPr lang="ru-RU" sz="1600" dirty="0">
                <a:solidFill>
                  <a:srgbClr val="528830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марта </a:t>
            </a:r>
            <a:r>
              <a:rPr lang="ru-RU" sz="1600" dirty="0" smtClean="0">
                <a:solidFill>
                  <a:srgbClr val="528830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2025</a:t>
            </a:r>
            <a:endParaRPr lang="en-US" sz="1600" dirty="0">
              <a:solidFill>
                <a:srgbClr val="528830"/>
              </a:solidFill>
              <a:latin typeface="Intro Regular" panose="02000000000000000000" pitchFamily="2" charset="0"/>
              <a:ea typeface="Microsoft YaHei UI Light" panose="020B0502040204020203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417" y="6201274"/>
            <a:ext cx="358932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rgbClr val="434498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Конгресс-центр отеля Вега Измайлово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434498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www.rehabcongress.ru </a:t>
            </a:r>
            <a:endParaRPr lang="ru-RU" sz="1200" dirty="0">
              <a:solidFill>
                <a:srgbClr val="434498"/>
              </a:solidFill>
              <a:latin typeface="Intro Regular" panose="02000000000000000000" pitchFamily="2" charset="0"/>
              <a:ea typeface="Microsoft YaHei UI Light" panose="020B0502040204020203" pitchFamily="34" charset="-12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5589240"/>
            <a:ext cx="5799792" cy="14398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32040" y="5862721"/>
            <a:ext cx="4211960" cy="806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5949280"/>
            <a:ext cx="463748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434498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Физиотерапия. Лечебная физкультура.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434498"/>
                </a:solidFill>
                <a:latin typeface="Intro Regular" panose="02000000000000000000" pitchFamily="2" charset="0"/>
                <a:ea typeface="Microsoft YaHei UI Light" panose="020B0502040204020203" pitchFamily="34" charset="-122"/>
              </a:rPr>
              <a:t>Реабилитация. Спортивная медицина.</a:t>
            </a:r>
            <a:endParaRPr lang="ru-RU" sz="1600" b="1" dirty="0">
              <a:solidFill>
                <a:srgbClr val="434498"/>
              </a:solidFill>
              <a:latin typeface="Intro Regular" panose="02000000000000000000" pitchFamily="2" charset="0"/>
              <a:ea typeface="Microsoft YaHei UI Light" panose="020B0502040204020203" pitchFamily="34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240" y="5658027"/>
            <a:ext cx="5746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ru-RU" alt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3" descr="C:\АКТУАЛЬНОЕ 10.11.20\НОЯБРЬ 2020\Посты Истоки\Безымянный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0317" y="116632"/>
            <a:ext cx="1005830" cy="100583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092280" y="1052736"/>
            <a:ext cx="1876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  <a:hlinkClick r:id="rId4"/>
              </a:rPr>
              <a:t>WWW.MYDIET.RU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2" descr="Центр спортивных технологий Москомспорта | ВКонтакт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5904656" cy="148544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827584" y="2204864"/>
            <a:ext cx="7416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«АНАЛИЗ ДИНАМИКИ КАЧЕСТВА ПИТАНИЯ СПОРТСМЕНОВ» </a:t>
            </a:r>
            <a:endParaRPr lang="ru-RU" sz="3600" b="1" dirty="0" smtClean="0"/>
          </a:p>
          <a:p>
            <a:pPr algn="ctr"/>
            <a:endParaRPr lang="ru-RU" sz="3600" b="1" dirty="0"/>
          </a:p>
          <a:p>
            <a:pPr algn="ctr"/>
            <a:r>
              <a:rPr lang="ru-RU" sz="2400" b="1" dirty="0" err="1"/>
              <a:t>Баландин</a:t>
            </a:r>
            <a:r>
              <a:rPr lang="ru-RU" sz="2400" b="1" dirty="0"/>
              <a:t> Михаил </a:t>
            </a:r>
            <a:r>
              <a:rPr lang="ru-RU" sz="2400" b="1" dirty="0" smtClean="0"/>
              <a:t>Юрьевич</a:t>
            </a:r>
          </a:p>
          <a:p>
            <a:pPr algn="ctr"/>
            <a:endParaRPr lang="ru-RU" sz="2400" b="1" i="1" dirty="0"/>
          </a:p>
          <a:p>
            <a:pPr algn="ctr"/>
            <a:r>
              <a:rPr lang="ru-RU" i="1" dirty="0" smtClean="0"/>
              <a:t>Руководитель отдела спортивной </a:t>
            </a:r>
            <a:r>
              <a:rPr lang="ru-RU" i="1" dirty="0" err="1" smtClean="0"/>
              <a:t>нутрициологии</a:t>
            </a:r>
            <a:r>
              <a:rPr lang="ru-RU" i="1" dirty="0" smtClean="0"/>
              <a:t> Центра спортивных технологий </a:t>
            </a:r>
            <a:r>
              <a:rPr lang="ru-RU" i="1" dirty="0" err="1" smtClean="0"/>
              <a:t>Москомспорта</a:t>
            </a:r>
            <a:r>
              <a:rPr lang="ru-RU" i="1" dirty="0" smtClean="0"/>
              <a:t>, г. Москва </a:t>
            </a:r>
            <a:endParaRPr lang="ru-RU" dirty="0" smtClean="0"/>
          </a:p>
          <a:p>
            <a:pPr algn="ctr"/>
            <a:r>
              <a:rPr lang="ru-RU" b="1" i="1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0" y="4365104"/>
          <a:ext cx="9144000" cy="64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0" y="2852936"/>
          <a:ext cx="9144000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1700808"/>
          <a:ext cx="914400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79512" y="5157192"/>
          <a:ext cx="8640960" cy="17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48680"/>
            <a:ext cx="6621840" cy="8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1340768"/>
            <a:ext cx="58782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МАЙ               ИЮЛЬ           СЕНТЯБРЬ     НОЯБРЬ           МАРТ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47625"/>
            <a:ext cx="8560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ТЕНДЕНЦИИ ИЗМЕНЕНИЯ КАЧЕСТВА ПИТАНИЯ</a:t>
            </a:r>
            <a:r>
              <a:rPr lang="en-US" sz="2400" b="1" dirty="0" smtClean="0"/>
              <a:t> </a:t>
            </a:r>
            <a:r>
              <a:rPr lang="ru-RU" sz="2400" b="1" dirty="0" smtClean="0"/>
              <a:t>ГАНДБОЛИСТОК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3768" y="2348880"/>
            <a:ext cx="29102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% ОТКЛОНЕНИЯ ОТ НОРМЫ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157192"/>
            <a:ext cx="18700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 ТЕЛА (кг)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6084168" y="3789040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flipV="1">
            <a:off x="6084168" y="3356992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75" y="5819775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8375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ВЫВОДЫ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Определяется увеличения жирового </a:t>
            </a:r>
            <a:r>
              <a:rPr lang="ru-RU" dirty="0" smtClean="0"/>
              <a:t>компонента и сокращение мышечного в </a:t>
            </a:r>
            <a:r>
              <a:rPr lang="ru-RU" dirty="0" smtClean="0"/>
              <a:t>течение переходного периода (сокращение нагрузки)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Негативные тенденции корректировки массы тела в 1 подготовительном периоде.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Оптимизация питания и состава тела  во 1м соревновательном и 2м подготовительном периодах.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Нарушение качества питания и состава тела в конце сезона, особенно в конце зимы.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356992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ЗАКЛЮЧЕНИЕ</a:t>
            </a:r>
          </a:p>
          <a:p>
            <a:endParaRPr lang="ru-RU" b="1" dirty="0" smtClean="0"/>
          </a:p>
          <a:p>
            <a:r>
              <a:rPr lang="ru-RU" b="1" dirty="0" smtClean="0"/>
              <a:t>Выявленные тенденции ведут к следующим мероприятиям: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Формирование персонального рациона питания в переходном периоде</a:t>
            </a:r>
            <a:r>
              <a:rPr lang="ru-RU" b="1" dirty="0" smtClean="0"/>
              <a:t>. </a:t>
            </a:r>
            <a:r>
              <a:rPr lang="ru-RU" dirty="0" smtClean="0"/>
              <a:t>Контроль.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Формирование организованных рационов питания с учетом выявленных тенденций </a:t>
            </a:r>
          </a:p>
          <a:p>
            <a:r>
              <a:rPr lang="ru-RU" dirty="0" smtClean="0"/>
              <a:t>на периоды мероприятий.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Формирования плана метаболической поддержки на каждый период.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Особенно </a:t>
            </a:r>
            <a:r>
              <a:rPr lang="ru-RU" dirty="0" smtClean="0"/>
              <a:t>начиная со 2 соревновательного периода.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ихаил\Downloads\qr-co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2592288" cy="259228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40B9B2-4FF9-4E63-A7B0-39BD2A17041F}"/>
              </a:ext>
            </a:extLst>
          </p:cNvPr>
          <p:cNvSpPr txBox="1"/>
          <p:nvPr/>
        </p:nvSpPr>
        <p:spPr>
          <a:xfrm>
            <a:off x="899592" y="0"/>
            <a:ext cx="7609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БЛАГОДАРЮ ЗА ВНИМАНИЕ!</a:t>
            </a:r>
            <a:endParaRPr lang="ru-RU" sz="3600" b="1" dirty="0"/>
          </a:p>
          <a:p>
            <a:pPr algn="ctr"/>
            <a:endParaRPr lang="ru-RU" sz="3600" dirty="0"/>
          </a:p>
          <a:p>
            <a:pPr algn="ctr"/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085184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+mj-lt"/>
                <a:cs typeface="Arial" pitchFamily="34" charset="0"/>
              </a:rPr>
              <a:t>m</a:t>
            </a:r>
            <a:r>
              <a:rPr lang="ru-RU" sz="2800" dirty="0" err="1" smtClean="0">
                <a:latin typeface="+mj-lt"/>
                <a:cs typeface="Arial" pitchFamily="34" charset="0"/>
              </a:rPr>
              <a:t>ydiet_ru</a:t>
            </a:r>
            <a:endParaRPr lang="ru-RU" sz="2800" dirty="0" smtClean="0">
              <a:latin typeface="+mj-lt"/>
              <a:cs typeface="Arial" pitchFamily="34" charset="0"/>
            </a:endParaRPr>
          </a:p>
        </p:txBody>
      </p:sp>
      <p:pic>
        <p:nvPicPr>
          <p:cNvPr id="5" name="Picture 4" descr="Картинки по запросу &quot;картинки инстаграм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568327" cy="568327"/>
          </a:xfrm>
          <a:prstGeom prst="rect">
            <a:avLst/>
          </a:prstGeom>
          <a:noFill/>
        </p:spPr>
      </p:pic>
      <p:pic>
        <p:nvPicPr>
          <p:cNvPr id="6" name="Picture 17" descr="https://www.ixbt.com/img/n1/news/2019/1/4/Create-Gmail-Account_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733256"/>
            <a:ext cx="569129" cy="4134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566124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+mj-lt"/>
              </a:rPr>
              <a:t>balandinm</a:t>
            </a:r>
            <a:r>
              <a:rPr lang="ru-RU" sz="2800" dirty="0" smtClean="0">
                <a:latin typeface="+mj-lt"/>
              </a:rPr>
              <a:t>87</a:t>
            </a:r>
            <a:r>
              <a:rPr lang="en-US" sz="2800" dirty="0" smtClean="0">
                <a:latin typeface="+mj-lt"/>
              </a:rPr>
              <a:t>@</a:t>
            </a:r>
            <a:r>
              <a:rPr lang="en-US" sz="2800" dirty="0" err="1" smtClean="0">
                <a:latin typeface="+mj-lt"/>
              </a:rPr>
              <a:t>gmail.com</a:t>
            </a:r>
            <a:endParaRPr lang="en-US" sz="2800" dirty="0">
              <a:latin typeface="+mj-lt"/>
            </a:endParaRPr>
          </a:p>
        </p:txBody>
      </p:sp>
      <p:pic>
        <p:nvPicPr>
          <p:cNvPr id="30722" name="Picture 2" descr="Фотография на тему Цветной значок телефона плоский кобальта | Press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37112"/>
            <a:ext cx="569605" cy="56960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4509120"/>
            <a:ext cx="3282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+mj-lt"/>
              </a:rPr>
              <a:t>8</a:t>
            </a:r>
            <a:r>
              <a:rPr lang="en-US" sz="2800" dirty="0" smtClean="0">
                <a:latin typeface="+mj-lt"/>
              </a:rPr>
              <a:t> (</a:t>
            </a:r>
            <a:r>
              <a:rPr lang="ru-RU" sz="2800" dirty="0" smtClean="0">
                <a:latin typeface="+mj-lt"/>
              </a:rPr>
              <a:t>985</a:t>
            </a:r>
            <a:r>
              <a:rPr lang="en-US" sz="2800" dirty="0" smtClean="0">
                <a:latin typeface="+mj-lt"/>
              </a:rPr>
              <a:t>)</a:t>
            </a:r>
            <a:r>
              <a:rPr lang="ru-RU" sz="2800" dirty="0" smtClean="0">
                <a:latin typeface="+mj-lt"/>
              </a:rPr>
              <a:t>368</a:t>
            </a:r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45</a:t>
            </a:r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90</a:t>
            </a:r>
          </a:p>
        </p:txBody>
      </p:sp>
      <p:pic>
        <p:nvPicPr>
          <p:cNvPr id="32770" name="Picture 2" descr="Веб-сайт – Бесплатные иконки: се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6137920"/>
            <a:ext cx="720080" cy="7200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71600" y="6237312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+mj-lt"/>
                <a:cs typeface="Arial" pitchFamily="34" charset="0"/>
              </a:rPr>
              <a:t>www.m</a:t>
            </a:r>
            <a:r>
              <a:rPr lang="ru-RU" sz="2800" dirty="0" err="1" smtClean="0">
                <a:latin typeface="+mj-lt"/>
                <a:cs typeface="Arial" pitchFamily="34" charset="0"/>
              </a:rPr>
              <a:t>ydiet.ru</a:t>
            </a:r>
            <a:endParaRPr lang="ru-RU" sz="2800" dirty="0" smtClean="0"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92696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Баландин</a:t>
            </a:r>
            <a:r>
              <a:rPr lang="ru-RU" sz="3200" b="1" dirty="0" smtClean="0"/>
              <a:t> Михаил</a:t>
            </a:r>
            <a:r>
              <a:rPr lang="en-US" sz="3200" b="1" dirty="0" smtClean="0"/>
              <a:t> </a:t>
            </a:r>
            <a:r>
              <a:rPr lang="ru-RU" sz="3200" b="1" dirty="0" smtClean="0"/>
              <a:t>Юрьевич</a:t>
            </a:r>
          </a:p>
          <a:p>
            <a:pPr algn="ctr"/>
            <a:r>
              <a:rPr lang="ru-RU" sz="2400" dirty="0" smtClean="0"/>
              <a:t>Руководитель отдела спортивной </a:t>
            </a:r>
            <a:r>
              <a:rPr lang="ru-RU" sz="2400" dirty="0" err="1" smtClean="0"/>
              <a:t>нутрициологии</a:t>
            </a:r>
            <a:r>
              <a:rPr lang="ru-RU" sz="2400" dirty="0" smtClean="0"/>
              <a:t> </a:t>
            </a:r>
            <a:r>
              <a:rPr lang="ru-RU" sz="2400" dirty="0" err="1" smtClean="0"/>
              <a:t>ЦСТиСК</a:t>
            </a:r>
            <a:r>
              <a:rPr lang="ru-RU" sz="2400" dirty="0" smtClean="0"/>
              <a:t> </a:t>
            </a:r>
            <a:r>
              <a:rPr lang="ru-RU" sz="2400" dirty="0" err="1" smtClean="0"/>
              <a:t>Москомспорта</a:t>
            </a:r>
            <a:endParaRPr lang="ru-RU" sz="2400" dirty="0" smtClean="0"/>
          </a:p>
        </p:txBody>
      </p:sp>
      <p:pic>
        <p:nvPicPr>
          <p:cNvPr id="12" name="Picture 3" descr="C:\Users\Михаил\Desktop\0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692696"/>
            <a:ext cx="3410482" cy="5040561"/>
          </a:xfrm>
          <a:prstGeom prst="rect">
            <a:avLst/>
          </a:prstGeom>
          <a:noFill/>
        </p:spPr>
      </p:pic>
      <p:pic>
        <p:nvPicPr>
          <p:cNvPr id="13" name="Picture 2" descr="Ппрограммный комплекс Индивидуальная диета 5.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9424" y="6021288"/>
            <a:ext cx="836712" cy="83671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96136" y="6095037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Инновационные технологии в области </a:t>
            </a:r>
            <a:r>
              <a:rPr lang="ru-RU" b="1" i="1" dirty="0" err="1"/>
              <a:t>здоровьясбережения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158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9512" y="2780928"/>
            <a:ext cx="8784976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7379" y="5775151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03751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44624"/>
            <a:ext cx="707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СЕЗОННЫЕ ИЗМЕНЕНИЯ СОСТАВА ПИТАНИЯ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1239143"/>
            <a:ext cx="546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Включено 10 исследований (</a:t>
            </a:r>
            <a:r>
              <a:rPr lang="en-US" dirty="0"/>
              <a:t> </a:t>
            </a:r>
            <a:r>
              <a:rPr lang="ru-RU" dirty="0" smtClean="0"/>
              <a:t>от</a:t>
            </a:r>
            <a:r>
              <a:rPr lang="en-US" dirty="0" smtClean="0"/>
              <a:t> 25 </a:t>
            </a:r>
            <a:r>
              <a:rPr lang="ru-RU" dirty="0" smtClean="0"/>
              <a:t>до 459 участников)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91071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1) Сезонные </a:t>
            </a:r>
            <a:r>
              <a:rPr lang="ru-RU" b="1" dirty="0"/>
              <a:t>колебания потребления групп продуктов питания и питательных веществ в Японии: систематический обзор и </a:t>
            </a:r>
            <a:r>
              <a:rPr lang="ru-RU" b="1" dirty="0" err="1" smtClean="0"/>
              <a:t>метаанализ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7195" y="1671191"/>
            <a:ext cx="893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«Результаты противоречивые, но есть тенденции зависимости питания от сезона»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103239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Adachi R,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Oono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F, Matsumoto M, Yuan X, Murakami K, Sasaki S,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Takimoto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H. Seasonal Variation in the Intake of Food Groups and Nutrients in Japan: A Systematic Review and Meta-analysis. J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Epidemiol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2025 Feb 5;35(2):53-62.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463840"/>
            <a:ext cx="690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Пожилые мужчины </a:t>
            </a:r>
            <a:r>
              <a:rPr lang="en-US" dirty="0" smtClean="0"/>
              <a:t>(n=</a:t>
            </a:r>
            <a:r>
              <a:rPr lang="ru-RU" dirty="0" smtClean="0"/>
              <a:t>11</a:t>
            </a:r>
            <a:r>
              <a:rPr lang="en-US" dirty="0" smtClean="0"/>
              <a:t>)</a:t>
            </a:r>
            <a:r>
              <a:rPr lang="ru-RU" dirty="0" smtClean="0"/>
              <a:t> и  женщины</a:t>
            </a:r>
            <a:r>
              <a:rPr lang="en-US" dirty="0" smtClean="0"/>
              <a:t> (n=</a:t>
            </a:r>
            <a:r>
              <a:rPr lang="ru-RU" dirty="0" smtClean="0"/>
              <a:t>20</a:t>
            </a:r>
            <a:r>
              <a:rPr lang="en-US" dirty="0" smtClean="0"/>
              <a:t>). </a:t>
            </a:r>
            <a:r>
              <a:rPr lang="ru-RU" dirty="0" smtClean="0"/>
              <a:t>Возраст 75.5 ± 5.7 лет.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780928"/>
            <a:ext cx="8208912" cy="92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2) </a:t>
            </a:r>
            <a:r>
              <a:rPr lang="ru-RU" b="1" dirty="0"/>
              <a:t>Влияние сезонных изменений на </a:t>
            </a:r>
            <a:r>
              <a:rPr lang="ru-RU" b="1" dirty="0" err="1"/>
              <a:t>нутритивный</a:t>
            </a:r>
            <a:r>
              <a:rPr lang="ru-RU" b="1" dirty="0"/>
              <a:t> статус и биохимические показатели у пожилых людей в </a:t>
            </a:r>
            <a:r>
              <a:rPr lang="ru-RU" b="1" dirty="0" smtClean="0"/>
              <a:t>Турции.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3707" y="3895888"/>
            <a:ext cx="7928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i="1" dirty="0" smtClean="0"/>
              <a:t>«Потребление калорий, </a:t>
            </a:r>
            <a:r>
              <a:rPr lang="en-US" i="1" u="sng" dirty="0" smtClean="0"/>
              <a:t>Na</a:t>
            </a:r>
            <a:r>
              <a:rPr lang="ru-RU" i="1" u="sng" dirty="0" smtClean="0"/>
              <a:t>, жирных кислот, углеводов и растительных белков увеличилось зимой</a:t>
            </a:r>
            <a:r>
              <a:rPr lang="ru-RU" i="1" dirty="0" smtClean="0"/>
              <a:t>»</a:t>
            </a:r>
          </a:p>
          <a:p>
            <a:pPr marL="342900" indent="-342900">
              <a:buAutoNum type="arabicParenR"/>
            </a:pPr>
            <a:endParaRPr lang="ru-RU" i="1" dirty="0"/>
          </a:p>
          <a:p>
            <a:pPr marL="342900" indent="-342900">
              <a:buAutoNum type="arabicParenR"/>
            </a:pPr>
            <a:r>
              <a:rPr lang="ru-RU" i="1" dirty="0" smtClean="0"/>
              <a:t>Потребление </a:t>
            </a:r>
            <a:r>
              <a:rPr lang="ru-RU" i="1" u="sng" dirty="0" smtClean="0"/>
              <a:t>витамина </a:t>
            </a:r>
            <a:r>
              <a:rPr lang="ru-RU" i="1" u="sng" dirty="0"/>
              <a:t>С, железа и цинка весной</a:t>
            </a:r>
            <a:r>
              <a:rPr lang="ru-RU" i="1" dirty="0"/>
              <a:t>, а также </a:t>
            </a:r>
            <a:r>
              <a:rPr lang="ru-RU" i="1" u="sng" dirty="0"/>
              <a:t>холестерина, </a:t>
            </a:r>
            <a:r>
              <a:rPr lang="ru-RU" i="1" u="sng" dirty="0" err="1"/>
              <a:t>ретинола</a:t>
            </a:r>
            <a:r>
              <a:rPr lang="ru-RU" i="1" u="sng" dirty="0"/>
              <a:t>, витамина </a:t>
            </a:r>
            <a:r>
              <a:rPr lang="ru-RU" i="1" u="sng" dirty="0" err="1"/>
              <a:t>D</a:t>
            </a:r>
            <a:r>
              <a:rPr lang="ru-RU" i="1" u="sng" dirty="0"/>
              <a:t> и </a:t>
            </a:r>
            <a:r>
              <a:rPr lang="ru-RU" i="1" u="sng" dirty="0" err="1"/>
              <a:t>ниацина</a:t>
            </a:r>
            <a:r>
              <a:rPr lang="ru-RU" i="1" u="sng" dirty="0"/>
              <a:t> осенью </a:t>
            </a:r>
            <a:r>
              <a:rPr lang="ru-RU" i="1" dirty="0"/>
              <a:t>выше у </a:t>
            </a:r>
            <a:r>
              <a:rPr lang="ru-RU" i="1" dirty="0" smtClean="0"/>
              <a:t>женщин.</a:t>
            </a:r>
          </a:p>
          <a:p>
            <a:pPr marL="342900" indent="-342900">
              <a:buAutoNum type="arabicParenR"/>
            </a:pPr>
            <a:endParaRPr lang="ru-RU" i="1" dirty="0"/>
          </a:p>
          <a:p>
            <a:pPr marL="342900" indent="-342900">
              <a:buAutoNum type="arabicParenR"/>
            </a:pPr>
            <a:r>
              <a:rPr lang="ru-RU" i="1" dirty="0" smtClean="0"/>
              <a:t>Уровень </a:t>
            </a:r>
            <a:r>
              <a:rPr lang="ru-RU" i="1" dirty="0" err="1" smtClean="0"/>
              <a:t>ПТГ</a:t>
            </a:r>
            <a:r>
              <a:rPr lang="ru-RU" i="1" dirty="0" smtClean="0"/>
              <a:t> в сыворотке крови был выше зимой, а уровень витамина </a:t>
            </a:r>
            <a:r>
              <a:rPr lang="ru-RU" i="1" dirty="0" err="1" smtClean="0"/>
              <a:t>D</a:t>
            </a:r>
            <a:r>
              <a:rPr lang="ru-RU" i="1" dirty="0" smtClean="0"/>
              <a:t> был выше осенью у обоих полов. </a:t>
            </a:r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623731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Ersoy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Taşçi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İ,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Özgürtaş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Salih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B,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Doruk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H,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Rakicioğlu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N. Effect of seasonal changes on nutritional status and biochemical parameters in Turkish older adults.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Nutr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Res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Pract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2018 Aug;12(4):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315-323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620688"/>
            <a:ext cx="8784976" cy="2088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75" y="5819775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49280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04664"/>
            <a:ext cx="8712968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3) Образ жизни и социально-экономические факторы: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«Результаты исследования подтверждают, что регулярное потребление фруктов и овощей в ЕС напрямую связано с уровнем образования и доходом. Более высокий доход и образование способствуют принятию более здоровых пищевых привычек.»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475492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Nutritional habits statistics - Statistics Explained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7687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4) Модели потребления в зависимости от сезона в когорте здоровых взрослых людей в мегаполисе.</a:t>
            </a:r>
          </a:p>
          <a:p>
            <a:pPr algn="ctr"/>
            <a:r>
              <a:rPr lang="en-US" dirty="0" smtClean="0"/>
              <a:t>N =</a:t>
            </a:r>
            <a:r>
              <a:rPr lang="ru-RU" dirty="0" smtClean="0"/>
              <a:t>103,                 </a:t>
            </a:r>
            <a:r>
              <a:rPr lang="ru-RU" dirty="0" err="1" smtClean="0"/>
              <a:t>ИМТ</a:t>
            </a:r>
            <a:r>
              <a:rPr lang="ru-RU" dirty="0" smtClean="0"/>
              <a:t>: 25 ± 3,9 кг/м²,         возраст: 34 ± 12,4 года.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131840" y="3356992"/>
          <a:ext cx="56639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3645024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Жители столицы не демонстрируют сезонных колебаний в рационе питания.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5877272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Bernstein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Zambell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K,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MJ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Arango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C, Kelley RC,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Miszewski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Tryon S,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Courville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AB. Dietary Intake Patterns Are Consistent Across Seasons in a Cohort of Healthy Adults in a Metropolitan Population. J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Nutr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Diet. 2016 Jan;116(1):38-45.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132856"/>
            <a:ext cx="8784976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75" y="5819775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8375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4462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5) Изменения режима </a:t>
            </a:r>
            <a:r>
              <a:rPr lang="ru-RU" sz="2400" b="1" dirty="0"/>
              <a:t>питания жителей Шанхая в зависимости от сезона и района проживания: оценка качества питания с помощью китайского индекса сбалансированности рациона питания </a:t>
            </a:r>
            <a:r>
              <a:rPr lang="ru-RU" sz="2400" b="1" dirty="0" smtClean="0"/>
              <a:t>(</a:t>
            </a:r>
            <a:r>
              <a:rPr lang="ru-RU" sz="2400" dirty="0" err="1" smtClean="0"/>
              <a:t>Diet</a:t>
            </a:r>
            <a:r>
              <a:rPr lang="ru-RU" sz="2400" dirty="0" smtClean="0"/>
              <a:t> </a:t>
            </a:r>
            <a:r>
              <a:rPr lang="ru-RU" sz="2400" dirty="0" err="1" smtClean="0"/>
              <a:t>Balance</a:t>
            </a:r>
            <a:r>
              <a:rPr lang="ru-RU" sz="2400" dirty="0" smtClean="0"/>
              <a:t> </a:t>
            </a:r>
            <a:r>
              <a:rPr lang="ru-RU" sz="2400" dirty="0" err="1" smtClean="0"/>
              <a:t>Index</a:t>
            </a:r>
            <a:r>
              <a:rPr lang="ru-RU" sz="2400" dirty="0" smtClean="0"/>
              <a:t> </a:t>
            </a:r>
            <a:r>
              <a:rPr lang="ru-RU" sz="2400" b="1" dirty="0" err="1" smtClean="0"/>
              <a:t>DBI</a:t>
            </a:r>
            <a:r>
              <a:rPr lang="ru-RU" sz="2400" b="1" dirty="0" smtClean="0"/>
              <a:t>).</a:t>
            </a:r>
            <a:endParaRPr lang="ru-RU" sz="2400" b="1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46759"/>
            <a:ext cx="6323087" cy="432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79512" y="2246759"/>
            <a:ext cx="2031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Зима – район 1</a:t>
            </a:r>
          </a:p>
          <a:p>
            <a:r>
              <a:rPr lang="ru-RU" sz="1400" b="1" dirty="0" smtClean="0"/>
              <a:t>Зима – район 2 </a:t>
            </a:r>
          </a:p>
          <a:p>
            <a:r>
              <a:rPr lang="ru-RU" sz="1400" b="1" dirty="0" smtClean="0"/>
              <a:t>Зима – район 3 </a:t>
            </a:r>
            <a:r>
              <a:rPr lang="ru-RU" sz="1600" b="1" dirty="0" smtClean="0"/>
              <a:t>	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3254871"/>
            <a:ext cx="2031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Осень – район 1</a:t>
            </a:r>
          </a:p>
          <a:p>
            <a:r>
              <a:rPr lang="ru-RU" sz="1400" b="1" dirty="0" smtClean="0"/>
              <a:t>Осень – район 2 </a:t>
            </a:r>
          </a:p>
          <a:p>
            <a:r>
              <a:rPr lang="ru-RU" sz="1400" b="1" dirty="0" smtClean="0"/>
              <a:t>Осень – район 3 </a:t>
            </a:r>
            <a:r>
              <a:rPr lang="ru-RU" sz="1600" b="1" dirty="0" smtClean="0"/>
              <a:t>	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4262983"/>
            <a:ext cx="2031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Лето – район 1</a:t>
            </a:r>
          </a:p>
          <a:p>
            <a:r>
              <a:rPr lang="ru-RU" sz="1400" b="1" dirty="0" smtClean="0"/>
              <a:t>Лето – район 2 </a:t>
            </a:r>
          </a:p>
          <a:p>
            <a:r>
              <a:rPr lang="ru-RU" sz="1400" b="1" dirty="0" smtClean="0"/>
              <a:t>Лето – район 3 </a:t>
            </a:r>
            <a:r>
              <a:rPr lang="ru-RU" sz="1600" b="1" dirty="0" smtClean="0"/>
              <a:t>	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5199087"/>
            <a:ext cx="2031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Весна – район 1</a:t>
            </a:r>
          </a:p>
          <a:p>
            <a:r>
              <a:rPr lang="ru-RU" sz="1400" b="1" dirty="0" smtClean="0"/>
              <a:t>Весна – район 2 </a:t>
            </a:r>
          </a:p>
          <a:p>
            <a:r>
              <a:rPr lang="ru-RU" sz="1400" b="1" dirty="0" smtClean="0"/>
              <a:t>Весна – район 3 </a:t>
            </a:r>
            <a:r>
              <a:rPr lang="ru-RU" sz="1600" b="1" dirty="0" smtClean="0"/>
              <a:t>	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79712" y="1844824"/>
            <a:ext cx="5424498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РАСПРЕДЕЛЕНИЕ ОЦЕНОК КАЧЕСТВА ПИТАНИЯ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0080" y="632633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ОТЛИЧНО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34944" y="6347420"/>
            <a:ext cx="900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ХОРОШО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73128" y="6334720"/>
            <a:ext cx="784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СРЕДНЕ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48064" y="6334720"/>
            <a:ext cx="744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ПЛОХО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64548" y="6254328"/>
            <a:ext cx="744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ОЧЕНЬ</a:t>
            </a:r>
          </a:p>
          <a:p>
            <a:r>
              <a:rPr lang="ru-RU" sz="1400" b="1" dirty="0" smtClean="0"/>
              <a:t>ПЛОХО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24328" y="3068960"/>
            <a:ext cx="1311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Zang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 J, Yu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</a:t>
            </a:r>
            <a:endParaRPr lang="ru-RU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336" y="1268760"/>
            <a:ext cx="970137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 =1680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75" y="5819775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8375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6</a:t>
            </a:r>
            <a:r>
              <a:rPr lang="ru-RU" sz="2400" b="1" dirty="0" smtClean="0"/>
              <a:t>) Изменения </a:t>
            </a:r>
            <a:r>
              <a:rPr lang="ru-RU" sz="2400" b="1" dirty="0"/>
              <a:t>в составе тела и периодизация питания во время тренировочного </a:t>
            </a:r>
            <a:r>
              <a:rPr lang="ru-RU" sz="2400" b="1" dirty="0" err="1"/>
              <a:t>макроцикла</a:t>
            </a:r>
            <a:r>
              <a:rPr lang="ru-RU" sz="2400" b="1" dirty="0"/>
              <a:t> в футболе — повествовательный </a:t>
            </a:r>
            <a:r>
              <a:rPr lang="ru-RU" sz="2400" b="1" dirty="0" smtClean="0"/>
              <a:t>обзор.</a:t>
            </a:r>
            <a:endParaRPr lang="ru-RU" sz="2400" b="1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443353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27584" y="6021288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Staśkiewicz-Bartecka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W.;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Kardas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M.;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Zydek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G.;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Zając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A.;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Chycki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J. Changes in Body Composition and Nutritional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Periodization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during the Training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Macrocycle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Football—A Narrative Review. 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Nutrients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2024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16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1332.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99592" y="4221088"/>
          <a:ext cx="7632848" cy="172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368"/>
                <a:gridCol w="1656184"/>
                <a:gridCol w="1296144"/>
                <a:gridCol w="1368152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               </a:t>
                      </a:r>
                      <a:r>
                        <a:rPr lang="ru-RU" sz="1600" b="1" dirty="0" smtClean="0"/>
                        <a:t>Состав  тела (кг)                        </a:t>
                      </a:r>
                    </a:p>
                    <a:p>
                      <a:r>
                        <a:rPr lang="ru-RU" sz="1600" b="1" dirty="0" smtClean="0"/>
                        <a:t>  Периоды</a:t>
                      </a:r>
                      <a:endParaRPr lang="ru-RU" sz="1600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Жир 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Мышцы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Масса тела без жира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02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Подготовительный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- 0,9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+0,35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+1</a:t>
                      </a:r>
                      <a:endParaRPr lang="ru-RU" sz="1600" dirty="0"/>
                    </a:p>
                  </a:txBody>
                  <a:tcPr/>
                </a:tc>
              </a:tr>
              <a:tr h="19802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Соревновательный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-0,2</a:t>
                      </a:r>
                      <a:endParaRPr lang="ru-RU" sz="1600" dirty="0"/>
                    </a:p>
                  </a:txBody>
                  <a:tcPr/>
                </a:tc>
              </a:tr>
              <a:tr h="19802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Переходный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+0,7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- 2,2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20072" y="1412776"/>
            <a:ext cx="3778855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/>
              <a:t>Ккал</a:t>
            </a:r>
            <a:r>
              <a:rPr lang="en-US" b="1" dirty="0" smtClean="0"/>
              <a:t> </a:t>
            </a:r>
            <a:r>
              <a:rPr lang="ru-RU" b="1" dirty="0" smtClean="0"/>
              <a:t> ͠</a:t>
            </a:r>
            <a:r>
              <a:rPr lang="en-US" b="1" dirty="0" smtClean="0"/>
              <a:t>  </a:t>
            </a:r>
            <a:r>
              <a:rPr lang="ru-RU" dirty="0" smtClean="0"/>
              <a:t>3500 (1400 за тренировку)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/>
              <a:t>Углеводы</a:t>
            </a:r>
            <a:r>
              <a:rPr lang="ru-RU" dirty="0" smtClean="0"/>
              <a:t>: 3 – </a:t>
            </a:r>
            <a:r>
              <a:rPr lang="ru-RU" b="1" dirty="0" smtClean="0"/>
              <a:t>6 – 8 г/кг.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/>
              <a:t>Белки: </a:t>
            </a:r>
            <a:r>
              <a:rPr lang="ru-RU" dirty="0" smtClean="0"/>
              <a:t>0,8 - </a:t>
            </a:r>
            <a:r>
              <a:rPr lang="ru-RU" b="1" dirty="0" smtClean="0"/>
              <a:t>1,6 -2,2 г/кг.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/>
              <a:t>Жиры: </a:t>
            </a:r>
            <a:r>
              <a:rPr lang="ru-RU" dirty="0" smtClean="0"/>
              <a:t>20 -35 % рациона.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/>
              <a:t>Жидкость: </a:t>
            </a:r>
            <a:r>
              <a:rPr lang="ru-RU" dirty="0" smtClean="0"/>
              <a:t>1,5 на 1 л потерь.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1124744"/>
            <a:ext cx="130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среднем: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1124744"/>
            <a:ext cx="3744416" cy="259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661248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05264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0"/>
            <a:ext cx="4161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ДИЗАЙН ИССЛЕДОВАНИЯ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056" y="476672"/>
            <a:ext cx="90914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ЦЕЛЬ:</a:t>
            </a:r>
          </a:p>
          <a:p>
            <a:r>
              <a:rPr lang="ru-RU" sz="1600" b="1" dirty="0" smtClean="0"/>
              <a:t>Оценка фактического питания спортсменов в различные периоды годичного макроцикла.</a:t>
            </a:r>
          </a:p>
          <a:p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Женская гандбольная команда </a:t>
            </a:r>
            <a:r>
              <a:rPr lang="en-US" sz="1600" dirty="0" smtClean="0"/>
              <a:t>(N = 21)</a:t>
            </a:r>
            <a:r>
              <a:rPr lang="ru-RU" sz="1600" dirty="0" smtClean="0"/>
              <a:t>, профессиональные спортсменки (КМС и МС), средний возраст 21,5</a:t>
            </a:r>
            <a:r>
              <a:rPr lang="ru-RU" sz="1600" b="1" dirty="0" smtClean="0"/>
              <a:t> </a:t>
            </a:r>
            <a:r>
              <a:rPr lang="ru-RU" sz="1600" dirty="0" smtClean="0"/>
              <a:t>±</a:t>
            </a:r>
            <a:r>
              <a:rPr lang="en-US" sz="1600" dirty="0" smtClean="0"/>
              <a:t> 3</a:t>
            </a:r>
            <a:r>
              <a:rPr lang="ru-RU" sz="1600" dirty="0" smtClean="0"/>
              <a:t>,</a:t>
            </a:r>
            <a:r>
              <a:rPr lang="en-US" sz="1600" dirty="0" smtClean="0"/>
              <a:t>5</a:t>
            </a:r>
            <a:r>
              <a:rPr lang="ru-RU" sz="1600" dirty="0" smtClean="0"/>
              <a:t> года.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Разработка персональных нутриентных норм для каждой спортсменки.</a:t>
            </a:r>
          </a:p>
          <a:p>
            <a:pPr marL="342900" indent="-342900">
              <a:buAutoNum type="arabicParenR"/>
            </a:pP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Оценка состава фактического питания по всем нутриентам.</a:t>
            </a:r>
          </a:p>
          <a:p>
            <a:pPr marL="342900" indent="-342900">
              <a:buAutoNum type="arabicParenR"/>
            </a:pP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Анализ состава тела.</a:t>
            </a:r>
          </a:p>
          <a:p>
            <a:pPr marL="342900" indent="-342900">
              <a:buAutoNum type="arabicParenR"/>
            </a:pP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Сопоставление параметров и выявление тенденций и особенностей питания.</a:t>
            </a:r>
          </a:p>
          <a:p>
            <a:pPr marL="342900" indent="-342900">
              <a:buAutoNum type="arabicParenR"/>
            </a:pP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b="1" dirty="0" smtClean="0"/>
              <a:t>РАБОТА ПО КОРРЕКЦИИ ПИТАНИЯ И ОБРАЗОВАТЕЛЬНЫЕ МЕРОПРИЯТИЯ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8112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5            6            7           8            9         10          11          12           1          2            3          4        </a:t>
            </a:r>
          </a:p>
          <a:p>
            <a:r>
              <a:rPr lang="ru-RU" dirty="0" smtClean="0"/>
              <a:t>|---------|---------|---------|---------|--------|---------|---------|---------|--------|---------|--------|--------</a:t>
            </a:r>
            <a:endParaRPr lang="ru-RU" dirty="0"/>
          </a:p>
        </p:txBody>
      </p:sp>
      <p:sp>
        <p:nvSpPr>
          <p:cNvPr id="9" name="Правая круглая скобка 8"/>
          <p:cNvSpPr/>
          <p:nvPr/>
        </p:nvSpPr>
        <p:spPr>
          <a:xfrm rot="5400000">
            <a:off x="734368" y="4581128"/>
            <a:ext cx="216024" cy="136815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2043398" y="4682790"/>
            <a:ext cx="203324" cy="11521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авая круглая скобка 10"/>
          <p:cNvSpPr/>
          <p:nvPr/>
        </p:nvSpPr>
        <p:spPr>
          <a:xfrm rot="5400000">
            <a:off x="3940882" y="3988110"/>
            <a:ext cx="203324" cy="254148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авая круглая скобка 11"/>
          <p:cNvSpPr/>
          <p:nvPr/>
        </p:nvSpPr>
        <p:spPr>
          <a:xfrm rot="5400000">
            <a:off x="5838490" y="4682790"/>
            <a:ext cx="203324" cy="11521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авая круглая скобка 12"/>
          <p:cNvSpPr/>
          <p:nvPr/>
        </p:nvSpPr>
        <p:spPr>
          <a:xfrm rot="5400000">
            <a:off x="6711032" y="5013176"/>
            <a:ext cx="216024" cy="50405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авая круглая скобка 13"/>
          <p:cNvSpPr/>
          <p:nvPr/>
        </p:nvSpPr>
        <p:spPr>
          <a:xfrm rot="5400000">
            <a:off x="7505278" y="4778102"/>
            <a:ext cx="216024" cy="974204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авая круглая скобка 14"/>
          <p:cNvSpPr/>
          <p:nvPr/>
        </p:nvSpPr>
        <p:spPr>
          <a:xfrm rot="5400000">
            <a:off x="8315114" y="5011874"/>
            <a:ext cx="216024" cy="50666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5343624"/>
            <a:ext cx="932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2 ПОД-Й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11696" y="5360516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ПЕРЕХОДНЫЙ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4964" y="5347816"/>
            <a:ext cx="1251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 ПОДГОТ-Й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951053" y="5335116"/>
            <a:ext cx="2269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 СОРЕВНОВАТЕЛЬНЫЙ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588224" y="534809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2 С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261696" y="5347816"/>
            <a:ext cx="465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 П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159700" y="5339308"/>
            <a:ext cx="465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 С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267744" y="5733256"/>
            <a:ext cx="4851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ПЕРИОДЫ ГОДИЧНОГО МАКРОЦИКЛА ПОДГОТОВКИ</a:t>
            </a:r>
            <a:endParaRPr lang="ru-RU" sz="1600" b="1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251520" y="494116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3203848" y="494116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4644008" y="494116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7452320" y="494116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1763688" y="4941168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2699792" y="4365104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987824" y="4293096"/>
            <a:ext cx="334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оценка питания и состава тела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627784" y="4330179"/>
            <a:ext cx="36724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 flipH="1">
            <a:off x="8100392" y="4581128"/>
            <a:ext cx="146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месяцы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50405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75" y="5819775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48375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116632"/>
            <a:ext cx="6481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ПЕРСОНАЛЬНЫЕ </a:t>
            </a:r>
            <a:r>
              <a:rPr lang="ru-RU" sz="2800" b="1" dirty="0" err="1" smtClean="0"/>
              <a:t>НУТРИЕНТНЫЕ</a:t>
            </a:r>
            <a:r>
              <a:rPr lang="ru-RU" sz="2800" b="1" dirty="0" smtClean="0"/>
              <a:t> НОРМЫ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764704"/>
            <a:ext cx="2539670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dirty="0" err="1" smtClean="0"/>
              <a:t>ПУЛЬСОМЕТРИЯ</a:t>
            </a:r>
            <a:r>
              <a:rPr lang="ru-RU" sz="1400" b="1" dirty="0" smtClean="0"/>
              <a:t> ТРЕНИРОВКИ</a:t>
            </a:r>
            <a:endParaRPr lang="ru-RU" sz="1400" b="1" dirty="0"/>
          </a:p>
        </p:txBody>
      </p:sp>
      <p:pic>
        <p:nvPicPr>
          <p:cNvPr id="9218" name="Picture 2" descr="TDEE 101: How Many Calories Should I Eat? (TDEE Calculator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861048"/>
            <a:ext cx="3632920" cy="18412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724128" y="1340768"/>
            <a:ext cx="3058520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89944" y="1412776"/>
            <a:ext cx="3198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/>
              <a:t>Ккал</a:t>
            </a:r>
            <a:r>
              <a:rPr lang="en-US" sz="1600" b="1" dirty="0" smtClean="0"/>
              <a:t> </a:t>
            </a:r>
            <a:r>
              <a:rPr lang="ru-RU" sz="1600" b="1" dirty="0" smtClean="0"/>
              <a:t> ͠</a:t>
            </a:r>
            <a:r>
              <a:rPr lang="en-US" sz="1600" b="1" dirty="0" smtClean="0"/>
              <a:t>  </a:t>
            </a:r>
            <a:r>
              <a:rPr lang="en-US" sz="1600" dirty="0" smtClean="0"/>
              <a:t>2</a:t>
            </a:r>
            <a:r>
              <a:rPr lang="ru-RU" sz="1600" dirty="0" smtClean="0"/>
              <a:t>500 (</a:t>
            </a:r>
            <a:r>
              <a:rPr lang="en-US" sz="1600" dirty="0" smtClean="0"/>
              <a:t>950</a:t>
            </a:r>
            <a:r>
              <a:rPr lang="ru-RU" sz="1600" dirty="0" smtClean="0"/>
              <a:t> за тренировку)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/>
              <a:t>Углеводы</a:t>
            </a:r>
            <a:r>
              <a:rPr lang="ru-RU" sz="1600" dirty="0" smtClean="0"/>
              <a:t>: 3 – </a:t>
            </a:r>
            <a:r>
              <a:rPr lang="en-US" sz="1600" b="1" dirty="0" smtClean="0"/>
              <a:t>5</a:t>
            </a:r>
            <a:r>
              <a:rPr lang="ru-RU" sz="1600" b="1" dirty="0" smtClean="0"/>
              <a:t> – </a:t>
            </a:r>
            <a:r>
              <a:rPr lang="en-US" sz="1600" b="1" dirty="0" smtClean="0"/>
              <a:t>7</a:t>
            </a:r>
            <a:r>
              <a:rPr lang="ru-RU" sz="1600" b="1" dirty="0" smtClean="0"/>
              <a:t> г/кг.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/>
              <a:t>Белки: </a:t>
            </a:r>
            <a:r>
              <a:rPr lang="ru-RU" sz="1600" dirty="0" smtClean="0"/>
              <a:t>0,8 - </a:t>
            </a:r>
            <a:r>
              <a:rPr lang="ru-RU" sz="1600" b="1" dirty="0" smtClean="0"/>
              <a:t>1,</a:t>
            </a:r>
            <a:r>
              <a:rPr lang="en-US" sz="1600" b="1" dirty="0" smtClean="0"/>
              <a:t>1</a:t>
            </a:r>
            <a:r>
              <a:rPr lang="ru-RU" sz="1600" b="1" dirty="0" smtClean="0"/>
              <a:t> -</a:t>
            </a:r>
            <a:r>
              <a:rPr lang="en-US" sz="1600" b="1" dirty="0" smtClean="0"/>
              <a:t>1</a:t>
            </a:r>
            <a:r>
              <a:rPr lang="ru-RU" sz="1600" b="1" dirty="0" smtClean="0"/>
              <a:t>,</a:t>
            </a:r>
            <a:r>
              <a:rPr lang="en-US" sz="1600" b="1" dirty="0" smtClean="0"/>
              <a:t>5</a:t>
            </a:r>
            <a:r>
              <a:rPr lang="ru-RU" sz="1600" b="1" dirty="0" smtClean="0"/>
              <a:t> г/кг.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/>
              <a:t>Жиры: </a:t>
            </a:r>
            <a:r>
              <a:rPr lang="ru-RU" sz="1600" dirty="0" smtClean="0"/>
              <a:t>20 -3</a:t>
            </a:r>
            <a:r>
              <a:rPr lang="en-US" sz="1600" dirty="0" smtClean="0"/>
              <a:t>0</a:t>
            </a:r>
            <a:r>
              <a:rPr lang="ru-RU" sz="1600" dirty="0" smtClean="0"/>
              <a:t> % рациона.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b="1" dirty="0" smtClean="0"/>
              <a:t>Жидкость: </a:t>
            </a:r>
            <a:r>
              <a:rPr lang="ru-RU" sz="1600" dirty="0" smtClean="0"/>
              <a:t>1,5 на 1 л потерь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75" y="5819775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8375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188640"/>
            <a:ext cx="5603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ОЦЕНКА ФАКТИЧЕСКОГО ПИТАНИЯ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750416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692696"/>
            <a:ext cx="4964629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ПРОГРАММНЫЙ КОМПЛЕКС «ИНДИВИДУАЛЬНАЯ ДИЕТА 5.0»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949280"/>
            <a:ext cx="669674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Методы</a:t>
            </a:r>
            <a:r>
              <a:rPr lang="ru-RU" dirty="0" smtClean="0"/>
              <a:t>: дневник питания (3 дня) + 24х часовой мониторинг +       + интервью + наблюдение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75" y="5819775"/>
            <a:ext cx="1381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8375"/>
            <a:ext cx="800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0" y="188640"/>
          <a:ext cx="91440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1004</Words>
  <Application>Microsoft Office PowerPoint</Application>
  <PresentationFormat>Экран (4:3)</PresentationFormat>
  <Paragraphs>150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</dc:creator>
  <cp:lastModifiedBy>Е</cp:lastModifiedBy>
  <cp:revision>39</cp:revision>
  <dcterms:created xsi:type="dcterms:W3CDTF">2025-03-12T06:24:23Z</dcterms:created>
  <dcterms:modified xsi:type="dcterms:W3CDTF">2025-03-13T07:48:59Z</dcterms:modified>
</cp:coreProperties>
</file>