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80" r:id="rId5"/>
    <p:sldId id="281" r:id="rId6"/>
    <p:sldId id="282" r:id="rId7"/>
    <p:sldId id="259" r:id="rId8"/>
    <p:sldId id="258" r:id="rId9"/>
    <p:sldId id="260" r:id="rId10"/>
    <p:sldId id="277" r:id="rId11"/>
    <p:sldId id="287" r:id="rId12"/>
    <p:sldId id="267" r:id="rId13"/>
    <p:sldId id="278" r:id="rId14"/>
    <p:sldId id="264" r:id="rId15"/>
    <p:sldId id="265" r:id="rId16"/>
    <p:sldId id="284" r:id="rId17"/>
    <p:sldId id="286" r:id="rId18"/>
    <p:sldId id="285" r:id="rId19"/>
    <p:sldId id="262" r:id="rId20"/>
    <p:sldId id="263" r:id="rId21"/>
    <p:sldId id="288" r:id="rId22"/>
    <p:sldId id="269" r:id="rId23"/>
    <p:sldId id="270" r:id="rId24"/>
    <p:sldId id="290" r:id="rId25"/>
    <p:sldId id="289" r:id="rId26"/>
    <p:sldId id="27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850" y="-10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ВЕС, кг</c:v>
                </c:pt>
              </c:strCache>
            </c:strRef>
          </c:tx>
          <c:cat>
            <c:numRef>
              <c:f>Лист1!$A$2:$A$10</c:f>
              <c:numCache>
                <c:formatCode>dd/mm/yyyy</c:formatCode>
                <c:ptCount val="9"/>
                <c:pt idx="0">
                  <c:v>45519</c:v>
                </c:pt>
                <c:pt idx="1">
                  <c:v>45547</c:v>
                </c:pt>
                <c:pt idx="2">
                  <c:v>45575</c:v>
                </c:pt>
                <c:pt idx="3">
                  <c:v>45603</c:v>
                </c:pt>
                <c:pt idx="4">
                  <c:v>45638</c:v>
                </c:pt>
                <c:pt idx="5">
                  <c:v>45643</c:v>
                </c:pt>
                <c:pt idx="6">
                  <c:v>45671</c:v>
                </c:pt>
                <c:pt idx="7">
                  <c:v>45701</c:v>
                </c:pt>
                <c:pt idx="8">
                  <c:v>45738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133.4</c:v>
                </c:pt>
                <c:pt idx="1">
                  <c:v>132.69999999999999</c:v>
                </c:pt>
                <c:pt idx="2">
                  <c:v>130.1</c:v>
                </c:pt>
                <c:pt idx="3">
                  <c:v>128.6</c:v>
                </c:pt>
                <c:pt idx="4">
                  <c:v>128.19999999999999</c:v>
                </c:pt>
                <c:pt idx="5">
                  <c:v>127.5</c:v>
                </c:pt>
                <c:pt idx="6">
                  <c:v>127.3</c:v>
                </c:pt>
                <c:pt idx="7">
                  <c:v>127.2</c:v>
                </c:pt>
                <c:pt idx="8">
                  <c:v>125.4</c:v>
                </c:pt>
              </c:numCache>
            </c:numRef>
          </c:val>
        </c:ser>
        <c:marker val="1"/>
        <c:axId val="117327744"/>
        <c:axId val="117416320"/>
      </c:lineChart>
      <c:dateAx>
        <c:axId val="117327744"/>
        <c:scaling>
          <c:orientation val="minMax"/>
        </c:scaling>
        <c:axPos val="b"/>
        <c:numFmt formatCode="dd/mm/yyyy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7416320"/>
        <c:crosses val="autoZero"/>
        <c:auto val="1"/>
        <c:lblOffset val="100"/>
      </c:dateAx>
      <c:valAx>
        <c:axId val="117416320"/>
        <c:scaling>
          <c:orientation val="minMax"/>
        </c:scaling>
        <c:axPos val="l"/>
        <c:majorGridlines/>
        <c:numFmt formatCode="General" sourceLinked="1"/>
        <c:tickLblPos val="nextTo"/>
        <c:crossAx val="11732774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"/>
  <c:chart>
    <c:title>
      <c:layout/>
    </c:title>
    <c:plotArea>
      <c:layout/>
      <c:lineChart>
        <c:grouping val="standard"/>
        <c:ser>
          <c:idx val="0"/>
          <c:order val="0"/>
          <c:tx>
            <c:strRef>
              <c:f>Лист1!$R$1</c:f>
              <c:strCache>
                <c:ptCount val="1"/>
                <c:pt idx="0">
                  <c:v>ЖИР, кг</c:v>
                </c:pt>
              </c:strCache>
            </c:strRef>
          </c:tx>
          <c:cat>
            <c:numRef>
              <c:f>Лист1!$Q$2:$Q$10</c:f>
              <c:numCache>
                <c:formatCode>dd/mm/yyyy</c:formatCode>
                <c:ptCount val="9"/>
                <c:pt idx="0">
                  <c:v>45519</c:v>
                </c:pt>
                <c:pt idx="1">
                  <c:v>45547</c:v>
                </c:pt>
                <c:pt idx="2">
                  <c:v>45575</c:v>
                </c:pt>
                <c:pt idx="3">
                  <c:v>45603</c:v>
                </c:pt>
                <c:pt idx="4">
                  <c:v>45638</c:v>
                </c:pt>
                <c:pt idx="5">
                  <c:v>45643</c:v>
                </c:pt>
                <c:pt idx="6">
                  <c:v>45671</c:v>
                </c:pt>
                <c:pt idx="7">
                  <c:v>45701</c:v>
                </c:pt>
                <c:pt idx="8">
                  <c:v>45738</c:v>
                </c:pt>
              </c:numCache>
            </c:numRef>
          </c:cat>
          <c:val>
            <c:numRef>
              <c:f>Лист1!$R$2:$R$10</c:f>
              <c:numCache>
                <c:formatCode>0.0</c:formatCode>
                <c:ptCount val="9"/>
                <c:pt idx="0">
                  <c:v>54.827400000000004</c:v>
                </c:pt>
                <c:pt idx="1">
                  <c:v>51.8857</c:v>
                </c:pt>
                <c:pt idx="2">
                  <c:v>51.779800000000009</c:v>
                </c:pt>
                <c:pt idx="3">
                  <c:v>46.296000000000014</c:v>
                </c:pt>
                <c:pt idx="4">
                  <c:v>49.100599999999993</c:v>
                </c:pt>
                <c:pt idx="5">
                  <c:v>48.45</c:v>
                </c:pt>
                <c:pt idx="6">
                  <c:v>46.591800000000006</c:v>
                </c:pt>
                <c:pt idx="7">
                  <c:v>47.191200000000002</c:v>
                </c:pt>
                <c:pt idx="8">
                  <c:v>44.8932</c:v>
                </c:pt>
              </c:numCache>
            </c:numRef>
          </c:val>
        </c:ser>
        <c:marker val="1"/>
        <c:axId val="117567488"/>
        <c:axId val="117569024"/>
      </c:lineChart>
      <c:dateAx>
        <c:axId val="117567488"/>
        <c:scaling>
          <c:orientation val="minMax"/>
        </c:scaling>
        <c:delete val="1"/>
        <c:axPos val="b"/>
        <c:numFmt formatCode="dd/mm/yyyy" sourceLinked="1"/>
        <c:tickLblPos val="none"/>
        <c:crossAx val="117569024"/>
        <c:crosses val="autoZero"/>
        <c:auto val="1"/>
        <c:lblOffset val="100"/>
      </c:dateAx>
      <c:valAx>
        <c:axId val="117569024"/>
        <c:scaling>
          <c:orientation val="minMax"/>
        </c:scaling>
        <c:axPos val="l"/>
        <c:majorGridlines/>
        <c:numFmt formatCode="0.0" sourceLinked="1"/>
        <c:tickLblPos val="nextTo"/>
        <c:crossAx val="11756748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title>
      <c:layout/>
    </c:title>
    <c:plotArea>
      <c:layout/>
      <c:lineChart>
        <c:grouping val="standard"/>
        <c:ser>
          <c:idx val="0"/>
          <c:order val="0"/>
          <c:tx>
            <c:strRef>
              <c:f>Лист1!$U$1</c:f>
              <c:strCache>
                <c:ptCount val="1"/>
                <c:pt idx="0">
                  <c:v>Мышцы, кг</c:v>
                </c:pt>
              </c:strCache>
            </c:strRef>
          </c:tx>
          <c:cat>
            <c:numRef>
              <c:f>Лист1!$T$2:$T$10</c:f>
              <c:numCache>
                <c:formatCode>dd/mm/yyyy</c:formatCode>
                <c:ptCount val="9"/>
                <c:pt idx="0">
                  <c:v>45519</c:v>
                </c:pt>
                <c:pt idx="1">
                  <c:v>45547</c:v>
                </c:pt>
                <c:pt idx="2">
                  <c:v>45575</c:v>
                </c:pt>
                <c:pt idx="3">
                  <c:v>45603</c:v>
                </c:pt>
                <c:pt idx="4">
                  <c:v>45638</c:v>
                </c:pt>
                <c:pt idx="5">
                  <c:v>45643</c:v>
                </c:pt>
                <c:pt idx="6">
                  <c:v>45671</c:v>
                </c:pt>
                <c:pt idx="7">
                  <c:v>45701</c:v>
                </c:pt>
                <c:pt idx="8">
                  <c:v>45738</c:v>
                </c:pt>
              </c:numCache>
            </c:numRef>
          </c:cat>
          <c:val>
            <c:numRef>
              <c:f>Лист1!$U$2:$U$10</c:f>
              <c:numCache>
                <c:formatCode>General</c:formatCode>
                <c:ptCount val="9"/>
                <c:pt idx="0">
                  <c:v>43.8</c:v>
                </c:pt>
                <c:pt idx="1">
                  <c:v>45.1</c:v>
                </c:pt>
                <c:pt idx="2">
                  <c:v>43.6</c:v>
                </c:pt>
                <c:pt idx="3">
                  <c:v>45.9</c:v>
                </c:pt>
                <c:pt idx="4">
                  <c:v>44.1</c:v>
                </c:pt>
                <c:pt idx="5">
                  <c:v>44</c:v>
                </c:pt>
                <c:pt idx="6">
                  <c:v>45</c:v>
                </c:pt>
                <c:pt idx="7">
                  <c:v>44</c:v>
                </c:pt>
                <c:pt idx="8">
                  <c:v>45</c:v>
                </c:pt>
              </c:numCache>
            </c:numRef>
          </c:val>
        </c:ser>
        <c:marker val="1"/>
        <c:axId val="130835584"/>
        <c:axId val="130837120"/>
      </c:lineChart>
      <c:dateAx>
        <c:axId val="130835584"/>
        <c:scaling>
          <c:orientation val="minMax"/>
        </c:scaling>
        <c:delete val="1"/>
        <c:axPos val="b"/>
        <c:numFmt formatCode="dd/mm/yyyy" sourceLinked="1"/>
        <c:tickLblPos val="none"/>
        <c:crossAx val="130837120"/>
        <c:crosses val="autoZero"/>
        <c:auto val="1"/>
        <c:lblOffset val="100"/>
      </c:dateAx>
      <c:valAx>
        <c:axId val="130837120"/>
        <c:scaling>
          <c:orientation val="minMax"/>
        </c:scaling>
        <c:axPos val="l"/>
        <c:majorGridlines/>
        <c:numFmt formatCode="General" sourceLinked="1"/>
        <c:tickLblPos val="nextTo"/>
        <c:crossAx val="13083558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imeweb.com/ru/community/articles/transteoreticheskaya-mode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5517232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БАЛАНДИН</a:t>
            </a:r>
            <a:r>
              <a:rPr lang="ru-RU" b="1" dirty="0" smtClean="0"/>
              <a:t> МИХАИЛ ЮРЬЕВИЧ</a:t>
            </a:r>
          </a:p>
          <a:p>
            <a:endParaRPr lang="ru-RU" dirty="0" smtClean="0"/>
          </a:p>
          <a:p>
            <a:r>
              <a:rPr lang="ru-RU" dirty="0" smtClean="0"/>
              <a:t>Руководитель отдела спортивной </a:t>
            </a:r>
            <a:r>
              <a:rPr lang="ru-RU" dirty="0" err="1" smtClean="0"/>
              <a:t>нутрициологии</a:t>
            </a:r>
            <a:r>
              <a:rPr lang="ru-RU" dirty="0" smtClean="0"/>
              <a:t> департамента спорта города Москвы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60648"/>
            <a:ext cx="8532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«Методология персонализированного сопровождения для формирования навыков здорового питания в условиях санатория с применением цифровой </a:t>
            </a:r>
            <a:r>
              <a:rPr lang="ru-RU" sz="2800" b="1" dirty="0" err="1" smtClean="0"/>
              <a:t>нутрициологии</a:t>
            </a:r>
            <a:r>
              <a:rPr lang="ru-RU" sz="2800" b="1" dirty="0" smtClean="0"/>
              <a:t>»</a:t>
            </a:r>
            <a:r>
              <a:rPr lang="en-US" sz="2800" b="1" dirty="0" smtClean="0"/>
              <a:t>.</a:t>
            </a:r>
            <a:endParaRPr lang="ru-RU" sz="2800" b="1" dirty="0"/>
          </a:p>
        </p:txBody>
      </p:sp>
      <p:pic>
        <p:nvPicPr>
          <p:cNvPr id="20482" name="Picture 2" descr="https://miro.medium.com/v2/resize:fit:700/1*Lz2oIr8hvo-5tof_OXxPNw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04864"/>
            <a:ext cx="6667500" cy="3190876"/>
          </a:xfrm>
          <a:prstGeom prst="rect">
            <a:avLst/>
          </a:prstGeom>
          <a:noFill/>
        </p:spPr>
      </p:pic>
      <p:pic>
        <p:nvPicPr>
          <p:cNvPr id="7" name="Picture 2" descr="Ппрограммный комплекс Индивидуальная диета 5.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5877272"/>
            <a:ext cx="864096" cy="81249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84168" y="5949280"/>
            <a:ext cx="2894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Индивидуальная диета 5.0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</a:rPr>
              <a:t>Mydiet.ru</a:t>
            </a:r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8395825" cy="523220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ru-RU" sz="2000" b="1" dirty="0" smtClean="0"/>
              <a:t>          </a:t>
            </a:r>
            <a:r>
              <a:rPr lang="ru-RU" sz="2800" b="1" dirty="0" smtClean="0"/>
              <a:t>СОПРОВОЖДЕНИЕ (3 недели – 3 месяца) …. 7 лет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31840" y="1052736"/>
            <a:ext cx="2952328" cy="1008112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>
            <a:noAutofit/>
          </a:bodyPr>
          <a:lstStyle/>
          <a:p>
            <a:pPr indent="0" algn="ctr">
              <a:lnSpc>
                <a:spcPct val="156000"/>
              </a:lnSpc>
            </a:pPr>
            <a:r>
              <a:rPr lang="ru" sz="1200" b="1" dirty="0">
                <a:latin typeface="Calibri"/>
              </a:rPr>
              <a:t>ГЛАВНАЯ ВСТРЕЧА </a:t>
            </a:r>
            <a:endParaRPr lang="en-US" sz="1200" b="1" dirty="0" smtClean="0">
              <a:latin typeface="Calibri"/>
            </a:endParaRPr>
          </a:p>
          <a:p>
            <a:pPr indent="0" algn="ctr">
              <a:lnSpc>
                <a:spcPct val="156000"/>
              </a:lnSpc>
            </a:pPr>
            <a:r>
              <a:rPr lang="ru" sz="1200" b="1" dirty="0" smtClean="0">
                <a:latin typeface="Calibri"/>
              </a:rPr>
              <a:t>(</a:t>
            </a:r>
            <a:r>
              <a:rPr lang="ru" sz="1200" b="1" dirty="0">
                <a:latin typeface="Calibri"/>
              </a:rPr>
              <a:t>НОВЫЕ ЦЕЛИ РЕЗУЛЬТАТА/ОТЧЕТ ПО ЦЕЛЯМ РЕЗУЛЬТАТА)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24128" y="2924944"/>
            <a:ext cx="2828181" cy="1043012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>
            <a:noAutofit/>
          </a:bodyPr>
          <a:lstStyle/>
          <a:p>
            <a:pPr marR="218000" indent="0" algn="ctr">
              <a:lnSpc>
                <a:spcPct val="112000"/>
              </a:lnSpc>
              <a:spcAft>
                <a:spcPts val="910"/>
              </a:spcAft>
            </a:pPr>
            <a:r>
              <a:rPr lang="en-US" sz="1000" b="1" dirty="0" smtClean="0">
                <a:latin typeface="Calibri"/>
              </a:rPr>
              <a:t>       </a:t>
            </a:r>
            <a:r>
              <a:rPr lang="ru" sz="1200" b="1" dirty="0" smtClean="0">
                <a:latin typeface="Calibri"/>
              </a:rPr>
              <a:t>ПРОМЕЖУТОЧНАЯ ВСТРЕЧА</a:t>
            </a:r>
            <a:r>
              <a:rPr lang="en-US" sz="1200" b="1" dirty="0" smtClean="0">
                <a:latin typeface="Calibri"/>
              </a:rPr>
              <a:t> 1</a:t>
            </a:r>
            <a:endParaRPr lang="ru" sz="1200" b="1" dirty="0">
              <a:latin typeface="Calibri"/>
            </a:endParaRPr>
          </a:p>
          <a:p>
            <a:pPr indent="0" algn="ctr">
              <a:lnSpc>
                <a:spcPct val="112000"/>
              </a:lnSpc>
            </a:pPr>
            <a:r>
              <a:rPr lang="ru" sz="1200" b="1" dirty="0">
                <a:latin typeface="Calibri"/>
              </a:rPr>
              <a:t>(ФИКСАЦИЯ ПРОЦЕНТА ВЫПОЛНЕНИЯ РЕКОМЕНДАЦИЙ, АНТРОПОМЕТРИЯ, НОВЫЕ ЗАДАНИЯ)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43808" y="5013176"/>
            <a:ext cx="3240360" cy="1152128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>
            <a:noAutofit/>
          </a:bodyPr>
          <a:lstStyle/>
          <a:p>
            <a:pPr marR="218000" indent="0" algn="ctr">
              <a:lnSpc>
                <a:spcPct val="112000"/>
              </a:lnSpc>
              <a:spcAft>
                <a:spcPts val="910"/>
              </a:spcAft>
            </a:pPr>
            <a:r>
              <a:rPr lang="en-US" sz="1000" b="1" dirty="0" smtClean="0">
                <a:latin typeface="Calibri"/>
              </a:rPr>
              <a:t>       </a:t>
            </a:r>
            <a:r>
              <a:rPr lang="ru" sz="1200" b="1" dirty="0" smtClean="0">
                <a:latin typeface="Calibri"/>
              </a:rPr>
              <a:t>ПРОМЕЖУТОЧНАЯ ВСТРЕЧА</a:t>
            </a:r>
            <a:r>
              <a:rPr lang="en-US" sz="1200" b="1" dirty="0" smtClean="0">
                <a:latin typeface="Calibri"/>
              </a:rPr>
              <a:t> 2</a:t>
            </a:r>
            <a:endParaRPr lang="ru" sz="1200" b="1" dirty="0">
              <a:latin typeface="Calibri"/>
            </a:endParaRPr>
          </a:p>
          <a:p>
            <a:pPr indent="0" algn="ctr">
              <a:lnSpc>
                <a:spcPct val="112000"/>
              </a:lnSpc>
            </a:pPr>
            <a:r>
              <a:rPr lang="ru" sz="1200" b="1" dirty="0">
                <a:latin typeface="Calibri"/>
              </a:rPr>
              <a:t>(ФИКСАЦИЯ ПРОЦЕНТА ВЫПОЛНЕНИЯ РЕКОМЕНДАЦИЙ, АНТРОПОМЕТРИЯ, НОВЫЕ ЗАДАНИЯ)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2996952"/>
            <a:ext cx="2828181" cy="1008112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>
            <a:noAutofit/>
          </a:bodyPr>
          <a:lstStyle/>
          <a:p>
            <a:pPr marR="218000" indent="0" algn="ctr">
              <a:lnSpc>
                <a:spcPct val="112000"/>
              </a:lnSpc>
              <a:spcAft>
                <a:spcPts val="910"/>
              </a:spcAft>
            </a:pPr>
            <a:r>
              <a:rPr lang="en-US" sz="1000" b="1" dirty="0" smtClean="0">
                <a:latin typeface="Calibri"/>
              </a:rPr>
              <a:t>       </a:t>
            </a:r>
            <a:r>
              <a:rPr lang="ru" sz="1200" b="1" dirty="0" smtClean="0">
                <a:latin typeface="Calibri"/>
              </a:rPr>
              <a:t>ПРОМЕЖУТОЧНАЯ ВСТРЕЧА</a:t>
            </a:r>
            <a:r>
              <a:rPr lang="en-US" sz="1200" b="1" dirty="0" smtClean="0">
                <a:latin typeface="Calibri"/>
              </a:rPr>
              <a:t> 3</a:t>
            </a:r>
            <a:endParaRPr lang="ru" sz="1200" b="1" dirty="0">
              <a:latin typeface="Calibri"/>
            </a:endParaRPr>
          </a:p>
          <a:p>
            <a:pPr indent="0" algn="ctr">
              <a:lnSpc>
                <a:spcPct val="112000"/>
              </a:lnSpc>
            </a:pPr>
            <a:r>
              <a:rPr lang="ru" sz="1200" b="1" dirty="0">
                <a:latin typeface="Calibri"/>
              </a:rPr>
              <a:t>(ФИКСАЦИЯ ПРОЦЕНТА ВЫПОЛНЕНИЯ РЕКОМЕНДАЦИЙ, АНТРОПОМЕТРИЯ, НОВЫЕ ЗАДАНИЯ)</a:t>
            </a:r>
          </a:p>
        </p:txBody>
      </p:sp>
      <p:sp>
        <p:nvSpPr>
          <p:cNvPr id="12" name="Двойная стрелка влево/вверх 11"/>
          <p:cNvSpPr/>
          <p:nvPr/>
        </p:nvSpPr>
        <p:spPr>
          <a:xfrm rot="16200000">
            <a:off x="6156176" y="1268760"/>
            <a:ext cx="1296144" cy="1296144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Двойная стрелка влево/вверх 12"/>
          <p:cNvSpPr/>
          <p:nvPr/>
        </p:nvSpPr>
        <p:spPr>
          <a:xfrm>
            <a:off x="6372200" y="4365104"/>
            <a:ext cx="1296144" cy="1296144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войная стрелка влево/вверх 13"/>
          <p:cNvSpPr/>
          <p:nvPr/>
        </p:nvSpPr>
        <p:spPr>
          <a:xfrm rot="5400000">
            <a:off x="1187624" y="4293096"/>
            <a:ext cx="1296144" cy="1296144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войная стрелка влево/вверх 14"/>
          <p:cNvSpPr/>
          <p:nvPr/>
        </p:nvSpPr>
        <p:spPr>
          <a:xfrm rot="10800000">
            <a:off x="1331640" y="1196752"/>
            <a:ext cx="1296144" cy="1296144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131840" y="2356500"/>
            <a:ext cx="2520280" cy="24622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1400" b="1" dirty="0" smtClean="0"/>
              <a:t>РАБОТА В </a:t>
            </a:r>
            <a:r>
              <a:rPr lang="ru-RU" sz="1400" b="1" dirty="0" err="1" smtClean="0"/>
              <a:t>МЕССЕНДЖЕРАХ</a:t>
            </a:r>
            <a:endParaRPr lang="ru-RU" sz="1400" b="1" dirty="0" smtClean="0"/>
          </a:p>
          <a:p>
            <a:pPr marL="342900" indent="-342900">
              <a:buAutoNum type="arabicPeriod"/>
            </a:pPr>
            <a:endParaRPr lang="ru-RU" sz="1400" dirty="0" smtClean="0"/>
          </a:p>
          <a:p>
            <a:pPr marL="342900" indent="-342900">
              <a:buAutoNum type="arabicPeriod"/>
            </a:pPr>
            <a:r>
              <a:rPr lang="ru-RU" sz="1400" dirty="0" smtClean="0"/>
              <a:t>Отчеты и фото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Задания и контроль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Обсуждения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Поддержка 24/7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Самоконтроль</a:t>
            </a:r>
          </a:p>
          <a:p>
            <a:pPr marL="342900" indent="-342900">
              <a:buAutoNum type="arabicPeriod"/>
            </a:pPr>
            <a:r>
              <a:rPr lang="ru-RU" sz="1400" dirty="0" err="1" smtClean="0"/>
              <a:t>Гаджеты</a:t>
            </a:r>
            <a:r>
              <a:rPr lang="ru-RU" sz="1400" dirty="0" smtClean="0"/>
              <a:t>: сон и шаги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Марафоны и </a:t>
            </a:r>
            <a:r>
              <a:rPr lang="ru-RU" sz="1400" dirty="0" err="1" smtClean="0"/>
              <a:t>геймификация</a:t>
            </a:r>
            <a:endParaRPr lang="ru-RU" sz="1400" dirty="0" smtClean="0"/>
          </a:p>
          <a:p>
            <a:pPr marL="342900" indent="-342900" algn="ctr">
              <a:buAutoNum type="arabicPeriod"/>
            </a:pPr>
            <a:r>
              <a:rPr lang="ru-RU" sz="1400" b="1" dirty="0" smtClean="0"/>
              <a:t>ОБУЧЕНИЕ</a:t>
            </a:r>
            <a:endParaRPr lang="ru-RU" sz="1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Русский__HEP_август 2015 г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7732634" cy="60486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1600" y="116632"/>
            <a:ext cx="7564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УДОВЛЕТВОРЯЕТ ПИТАНИЮ ОТ 1200 до 3200 КАЛОРИЙ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8172400" cy="4587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188640"/>
            <a:ext cx="4886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УПРАВЛЕНИЕ АППЕТИТОМ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5463222"/>
            <a:ext cx="764433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arenR"/>
            </a:pPr>
            <a:r>
              <a:rPr lang="ru-RU" dirty="0" smtClean="0"/>
              <a:t>«ВАЖНЕЕ ЧТО </a:t>
            </a:r>
            <a:r>
              <a:rPr lang="ru-RU" b="1" dirty="0" smtClean="0"/>
              <a:t>НЕ ЕСТ </a:t>
            </a:r>
            <a:r>
              <a:rPr lang="ru-RU" dirty="0" smtClean="0"/>
              <a:t>НАШ КЛИЕНТ!»</a:t>
            </a:r>
            <a:endParaRPr lang="en-US" dirty="0" smtClean="0"/>
          </a:p>
          <a:p>
            <a:pPr marL="342900" indent="-342900">
              <a:buAutoNum type="arabicParenR"/>
            </a:pPr>
            <a:r>
              <a:rPr lang="ru-RU" dirty="0" smtClean="0"/>
              <a:t>ИСКЛЮЧИТЬ ПОГОНЮ ЗА БЫСТРЫМ РЕЗУЛЬТАТОМ И </a:t>
            </a:r>
            <a:r>
              <a:rPr lang="ru-RU" dirty="0" err="1" smtClean="0"/>
              <a:t>ПЕРФЕКЦИОНИЗМ</a:t>
            </a:r>
            <a:r>
              <a:rPr lang="ru-RU" dirty="0" smtClean="0"/>
              <a:t>.</a:t>
            </a:r>
          </a:p>
          <a:p>
            <a:pPr marL="342900" indent="-342900">
              <a:buAutoNum type="arabicParenR"/>
            </a:pPr>
            <a:r>
              <a:rPr lang="ru-RU" dirty="0" smtClean="0"/>
              <a:t>КОНТРОЛЬ  </a:t>
            </a:r>
            <a:r>
              <a:rPr lang="en-US" dirty="0" smtClean="0"/>
              <a:t>=</a:t>
            </a:r>
            <a:r>
              <a:rPr lang="ru-RU" dirty="0" smtClean="0"/>
              <a:t> </a:t>
            </a:r>
            <a:r>
              <a:rPr lang="ru-RU" b="1" dirty="0" smtClean="0"/>
              <a:t>«</a:t>
            </a:r>
            <a:r>
              <a:rPr lang="ru-RU" b="1" dirty="0" err="1" smtClean="0"/>
              <a:t>Хоторнский</a:t>
            </a:r>
            <a:r>
              <a:rPr lang="ru-RU" b="1" dirty="0" smtClean="0"/>
              <a:t> эффект</a:t>
            </a:r>
            <a:r>
              <a:rPr lang="ru-RU" b="1" dirty="0" smtClean="0"/>
              <a:t>».</a:t>
            </a:r>
          </a:p>
          <a:p>
            <a:pPr marL="342900" indent="-342900">
              <a:buAutoNum type="arabicParenR"/>
            </a:pPr>
            <a:r>
              <a:rPr lang="ru-RU" dirty="0" smtClean="0"/>
              <a:t>«ПЕРСОНАЛЬНАЯ ПИЩЕВАЯ ЛОГИСТИКА» (партнеры)</a:t>
            </a:r>
          </a:p>
          <a:p>
            <a:pPr marL="342900" indent="-342900">
              <a:buAutoNum type="arabicParenR"/>
            </a:pPr>
            <a:endParaRPr lang="ru-RU" b="1" dirty="0" smtClean="0"/>
          </a:p>
          <a:p>
            <a:pPr marL="342900" indent="-342900"/>
            <a:endParaRPr lang="ru-RU" dirty="0" smtClean="0"/>
          </a:p>
          <a:p>
            <a:pPr marL="342900" indent="-342900">
              <a:buAutoNum type="arabicParenR"/>
            </a:pPr>
            <a:endParaRPr lang="ru-RU" dirty="0" smtClean="0"/>
          </a:p>
          <a:p>
            <a:pPr marL="342900" indent="-342900">
              <a:buAutoNum type="arabicParenR"/>
            </a:pPr>
            <a:endParaRPr lang="en-US" dirty="0" smtClean="0"/>
          </a:p>
          <a:p>
            <a:pPr marL="342900" indent="-342900">
              <a:buAutoNum type="arabicParenR"/>
            </a:pPr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0"/>
            <a:ext cx="7097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ЗАДАНИЯ</a:t>
            </a:r>
            <a:r>
              <a:rPr lang="ru-RU" sz="3600" b="1" dirty="0" smtClean="0"/>
              <a:t> – ЧТО ЕСТ НАШ КЛИЕНТ!</a:t>
            </a:r>
            <a:endParaRPr lang="ru-RU" sz="36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051720" y="620688"/>
          <a:ext cx="5544614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9851"/>
                <a:gridCol w="850308"/>
                <a:gridCol w="576064"/>
                <a:gridCol w="648072"/>
                <a:gridCol w="716564"/>
                <a:gridCol w="676172"/>
                <a:gridCol w="1487583"/>
              </a:tblGrid>
              <a:tr h="28069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ДНИ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Завтрак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/>
                        <a:t>Ланч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Обед</a:t>
                      </a:r>
                      <a:endParaRPr lang="ru-RU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/>
                        <a:t>Полд-к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Ужин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5000 шагов</a:t>
                      </a:r>
                      <a:endParaRPr lang="ru-RU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1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+ -</a:t>
                      </a:r>
                      <a:endParaRPr lang="ru-RU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</a:t>
                      </a:r>
                      <a:endParaRPr lang="ru-RU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1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</a:t>
                      </a:r>
                      <a:endParaRPr lang="ru-RU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1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</a:t>
                      </a:r>
                      <a:endParaRPr lang="ru-RU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1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1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</a:t>
                      </a:r>
                      <a:endParaRPr lang="ru-RU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1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1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1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1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</a:t>
                      </a:r>
                      <a:endParaRPr lang="ru-RU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1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1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1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1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651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4" name="Выноска 3 3"/>
          <p:cNvSpPr/>
          <p:nvPr/>
        </p:nvSpPr>
        <p:spPr>
          <a:xfrm rot="16200000">
            <a:off x="755576" y="980728"/>
            <a:ext cx="864096" cy="1152128"/>
          </a:xfrm>
          <a:prstGeom prst="borderCallout3">
            <a:avLst>
              <a:gd name="adj1" fmla="val 52646"/>
              <a:gd name="adj2" fmla="val 2690"/>
              <a:gd name="adj3" fmla="val 52646"/>
              <a:gd name="adj4" fmla="val -44225"/>
              <a:gd name="adj5" fmla="val 95040"/>
              <a:gd name="adj6" fmla="val -42020"/>
              <a:gd name="adj7" fmla="val 122553"/>
              <a:gd name="adj8" fmla="val -4360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11560" y="1124744"/>
            <a:ext cx="1152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Дневник питания 1 – 2 приема пищи</a:t>
            </a:r>
            <a:endParaRPr lang="ru-RU" sz="1400" dirty="0"/>
          </a:p>
        </p:txBody>
      </p:sp>
      <p:sp>
        <p:nvSpPr>
          <p:cNvPr id="6" name="Выноска 3 5"/>
          <p:cNvSpPr/>
          <p:nvPr/>
        </p:nvSpPr>
        <p:spPr>
          <a:xfrm rot="16200000">
            <a:off x="611560" y="3573016"/>
            <a:ext cx="864096" cy="1584176"/>
          </a:xfrm>
          <a:prstGeom prst="borderCallout3">
            <a:avLst>
              <a:gd name="adj1" fmla="val 50993"/>
              <a:gd name="adj2" fmla="val 101898"/>
              <a:gd name="adj3" fmla="val 50166"/>
              <a:gd name="adj4" fmla="val 147577"/>
              <a:gd name="adj5" fmla="val 76852"/>
              <a:gd name="adj6" fmla="val 147577"/>
              <a:gd name="adj7" fmla="val 114286"/>
              <a:gd name="adj8" fmla="val 1459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005064"/>
            <a:ext cx="16561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ФОТО</a:t>
            </a:r>
            <a:r>
              <a:rPr lang="en-US" sz="1400" dirty="0" smtClean="0"/>
              <a:t> </a:t>
            </a:r>
            <a:r>
              <a:rPr lang="ru-RU" sz="1400" dirty="0" smtClean="0"/>
              <a:t>дневник питания </a:t>
            </a:r>
          </a:p>
          <a:p>
            <a:pPr algn="ctr"/>
            <a:r>
              <a:rPr lang="ru-RU" sz="1400" dirty="0" smtClean="0"/>
              <a:t>1 – 2 приема пищи</a:t>
            </a:r>
            <a:endParaRPr lang="ru-RU" sz="1400" dirty="0"/>
          </a:p>
        </p:txBody>
      </p:sp>
      <p:sp>
        <p:nvSpPr>
          <p:cNvPr id="9" name="Выноска 3 8"/>
          <p:cNvSpPr/>
          <p:nvPr/>
        </p:nvSpPr>
        <p:spPr>
          <a:xfrm rot="16200000">
            <a:off x="2699792" y="4941168"/>
            <a:ext cx="576064" cy="1440160"/>
          </a:xfrm>
          <a:prstGeom prst="borderCallout3">
            <a:avLst>
              <a:gd name="adj1" fmla="val 101424"/>
              <a:gd name="adj2" fmla="val 50090"/>
              <a:gd name="adj3" fmla="val 129201"/>
              <a:gd name="adj4" fmla="val 50574"/>
              <a:gd name="adj5" fmla="val 148448"/>
              <a:gd name="adj6" fmla="val 49472"/>
              <a:gd name="adj7" fmla="val 146860"/>
              <a:gd name="adj8" fmla="val 1206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339753" y="5373216"/>
            <a:ext cx="1440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Контрольный прием пищи</a:t>
            </a:r>
            <a:endParaRPr lang="ru-RU" sz="1400" dirty="0"/>
          </a:p>
        </p:txBody>
      </p:sp>
      <p:sp>
        <p:nvSpPr>
          <p:cNvPr id="11" name="Выноска 3 10"/>
          <p:cNvSpPr/>
          <p:nvPr/>
        </p:nvSpPr>
        <p:spPr>
          <a:xfrm rot="16200000">
            <a:off x="5040052" y="5337212"/>
            <a:ext cx="1080120" cy="1440160"/>
          </a:xfrm>
          <a:prstGeom prst="borderCallout3">
            <a:avLst>
              <a:gd name="adj1" fmla="val 101424"/>
              <a:gd name="adj2" fmla="val 50090"/>
              <a:gd name="adj3" fmla="val 129201"/>
              <a:gd name="adj4" fmla="val 50574"/>
              <a:gd name="adj5" fmla="val 148448"/>
              <a:gd name="adj6" fmla="val 49472"/>
              <a:gd name="adj7" fmla="val 146860"/>
              <a:gd name="adj8" fmla="val 1206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932040" y="5445224"/>
            <a:ext cx="14695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Контроль </a:t>
            </a:r>
          </a:p>
          <a:p>
            <a:r>
              <a:rPr lang="ru-RU" sz="1600" dirty="0" smtClean="0"/>
              <a:t>фоновой физической активности</a:t>
            </a:r>
            <a:endParaRPr lang="ru-RU" sz="1600" dirty="0"/>
          </a:p>
        </p:txBody>
      </p:sp>
      <p:sp>
        <p:nvSpPr>
          <p:cNvPr id="13" name="Умножение 12"/>
          <p:cNvSpPr/>
          <p:nvPr/>
        </p:nvSpPr>
        <p:spPr>
          <a:xfrm>
            <a:off x="7812360" y="5301208"/>
            <a:ext cx="504056" cy="43204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524328" y="980728"/>
            <a:ext cx="14756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Если съели:</a:t>
            </a:r>
          </a:p>
          <a:p>
            <a:pPr algn="ctr">
              <a:buFontTx/>
              <a:buChar char="-"/>
            </a:pPr>
            <a:r>
              <a:rPr lang="ru-RU" dirty="0" smtClean="0"/>
              <a:t>Мясо</a:t>
            </a:r>
          </a:p>
          <a:p>
            <a:pPr algn="ctr">
              <a:buFontTx/>
              <a:buChar char="-"/>
            </a:pPr>
            <a:r>
              <a:rPr lang="ru-RU" dirty="0" smtClean="0"/>
              <a:t>Птица</a:t>
            </a:r>
          </a:p>
          <a:p>
            <a:pPr algn="ctr">
              <a:buFontTx/>
              <a:buChar char="-"/>
            </a:pPr>
            <a:r>
              <a:rPr lang="ru-RU" dirty="0" smtClean="0"/>
              <a:t>Рыба</a:t>
            </a:r>
          </a:p>
          <a:p>
            <a:pPr algn="ctr">
              <a:buFontTx/>
              <a:buChar char="-"/>
            </a:pPr>
            <a:r>
              <a:rPr lang="ru-RU" dirty="0" smtClean="0"/>
              <a:t>Яйца</a:t>
            </a:r>
          </a:p>
          <a:p>
            <a:pPr algn="ctr">
              <a:buFontTx/>
              <a:buChar char="-"/>
            </a:pPr>
            <a:r>
              <a:rPr lang="ru-RU" dirty="0" err="1" smtClean="0"/>
              <a:t>Морепр</a:t>
            </a:r>
            <a:r>
              <a:rPr lang="ru-RU" dirty="0" smtClean="0"/>
              <a:t>.</a:t>
            </a:r>
          </a:p>
          <a:p>
            <a:pPr algn="ctr">
              <a:buFontTx/>
              <a:buChar char="-"/>
            </a:pPr>
            <a:r>
              <a:rPr lang="ru-RU" dirty="0" smtClean="0"/>
              <a:t>Овощи</a:t>
            </a:r>
          </a:p>
          <a:p>
            <a:pPr algn="ctr">
              <a:buFontTx/>
              <a:buChar char="-"/>
            </a:pPr>
            <a:r>
              <a:rPr lang="ru-RU" dirty="0" smtClean="0"/>
              <a:t>Фрукты</a:t>
            </a:r>
          </a:p>
          <a:p>
            <a:pPr algn="ctr">
              <a:buFontTx/>
              <a:buChar char="-"/>
            </a:pPr>
            <a:r>
              <a:rPr lang="ru-RU" dirty="0" smtClean="0"/>
              <a:t>Цельное зерно</a:t>
            </a:r>
            <a:endParaRPr lang="ru-RU" dirty="0"/>
          </a:p>
        </p:txBody>
      </p:sp>
      <p:sp>
        <p:nvSpPr>
          <p:cNvPr id="15" name="Кольцо 14"/>
          <p:cNvSpPr/>
          <p:nvPr/>
        </p:nvSpPr>
        <p:spPr>
          <a:xfrm>
            <a:off x="8100392" y="4149080"/>
            <a:ext cx="360040" cy="360040"/>
          </a:xfrm>
          <a:prstGeom prst="don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85368" y="4509120"/>
            <a:ext cx="1558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ПРОПУСТИЛИ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983760" y="5661248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Съели не рекомендуемую пищу</a:t>
            </a:r>
            <a:endParaRPr lang="ru-RU" b="1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8911469">
            <a:off x="7956376" y="476672"/>
            <a:ext cx="360040" cy="504056"/>
          </a:xfrm>
          <a:prstGeom prst="corne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люс 18"/>
          <p:cNvSpPr/>
          <p:nvPr/>
        </p:nvSpPr>
        <p:spPr>
          <a:xfrm>
            <a:off x="251520" y="6093296"/>
            <a:ext cx="432048" cy="432048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Минус 19"/>
          <p:cNvSpPr/>
          <p:nvPr/>
        </p:nvSpPr>
        <p:spPr>
          <a:xfrm>
            <a:off x="755576" y="6165304"/>
            <a:ext cx="432048" cy="36004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187624" y="609329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- 50</a:t>
            </a:r>
            <a:r>
              <a:rPr lang="ru-RU" sz="2800" b="1" dirty="0" smtClean="0"/>
              <a:t>/50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07504" y="713184"/>
          <a:ext cx="8784976" cy="2139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107504" y="4581128"/>
          <a:ext cx="9036496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179512" y="2852936"/>
          <a:ext cx="8964488" cy="1735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520" y="83671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133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68344" y="213285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125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414908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43,8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08684" y="34848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45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47251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54,8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68344" y="566124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49,4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1720" y="260648"/>
            <a:ext cx="5489644" cy="523220"/>
          </a:xfrm>
          <a:prstGeom prst="rect">
            <a:avLst/>
          </a:prstGeom>
          <a:solidFill>
            <a:schemeClr val="accent1">
              <a:tint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СЕРГЕЙ 29 лет, 180см. – 7 месяцев</a:t>
            </a:r>
            <a:endParaRPr lang="ru-RU" sz="28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157192"/>
            <a:ext cx="5328592" cy="151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AutoShape 7" descr="Разноцветные тарелки (39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 cstate="print"/>
          <a:srcRect l="23726" t="16714" r="10067" b="9782"/>
          <a:stretch>
            <a:fillRect/>
          </a:stretch>
        </p:blipFill>
        <p:spPr bwMode="auto">
          <a:xfrm>
            <a:off x="5508104" y="5085184"/>
            <a:ext cx="172034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8" name="Picture 10" descr="Виды тарелок для пасты с полями и углублением: в чем правильно подать  спагетти"/>
          <p:cNvPicPr>
            <a:picLocks noChangeAspect="1" noChangeArrowheads="1"/>
          </p:cNvPicPr>
          <p:nvPr/>
        </p:nvPicPr>
        <p:blipFill>
          <a:blip r:embed="rId4" cstate="print"/>
          <a:srcRect l="17719" r="12589"/>
          <a:stretch>
            <a:fillRect/>
          </a:stretch>
        </p:blipFill>
        <p:spPr bwMode="auto">
          <a:xfrm>
            <a:off x="7452320" y="5085184"/>
            <a:ext cx="1584176" cy="1566298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7452320" y="5085184"/>
            <a:ext cx="1512168" cy="15121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7524328" y="5085184"/>
            <a:ext cx="1440160" cy="15121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0" name="Picture 12" descr="варианты для полезных перекусо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692696"/>
            <a:ext cx="2534275" cy="422379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907704" y="44624"/>
            <a:ext cx="5373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ИССЛЕДОВАНИЯ КОНТРОЛЯ АППЕТИТА</a:t>
            </a:r>
            <a:endParaRPr lang="ru-RU" sz="2400" b="1" dirty="0"/>
          </a:p>
        </p:txBody>
      </p:sp>
      <p:pic>
        <p:nvPicPr>
          <p:cNvPr id="12302" name="Picture 14" descr="https://i0.wp.com/alwaysonmymind.blog/wp-content/uploads/2024/01/Satiety-Index.png?resize=1024%2C1024&amp;ssl=1"/>
          <p:cNvPicPr>
            <a:picLocks noChangeAspect="1" noChangeArrowheads="1"/>
          </p:cNvPicPr>
          <p:nvPr/>
        </p:nvPicPr>
        <p:blipFill>
          <a:blip r:embed="rId6" cstate="print"/>
          <a:srcRect l="4430" t="28793" r="2548" b="11407"/>
          <a:stretch>
            <a:fillRect/>
          </a:stretch>
        </p:blipFill>
        <p:spPr bwMode="auto">
          <a:xfrm>
            <a:off x="251520" y="836712"/>
            <a:ext cx="5976664" cy="3842141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051720" y="620688"/>
            <a:ext cx="20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ИНДЕКС СЫТОСТИ</a:t>
            </a:r>
            <a:endParaRPr lang="ru-RU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575" y="332656"/>
            <a:ext cx="87344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ПЕРЕХОД К БОЛЕЕ ЗДОРОВОМУ ВЫБОРУ ПРОДУКТОВ ПИТАНИЯ И НАПИТКОВ</a:t>
            </a:r>
            <a:r>
              <a:rPr lang="ru-RU" sz="3200" dirty="0" smtClean="0"/>
              <a:t>. </a:t>
            </a:r>
          </a:p>
          <a:p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6102" y="1723733"/>
            <a:ext cx="7115175" cy="305752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699" y="4765857"/>
            <a:ext cx="7591425" cy="1977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0011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611" y="577678"/>
            <a:ext cx="3456126" cy="56100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0504" y="393012"/>
            <a:ext cx="4609475" cy="45186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60727" y="1448102"/>
            <a:ext cx="3050047" cy="44318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Прямоугольник 4"/>
          <p:cNvSpPr/>
          <p:nvPr/>
        </p:nvSpPr>
        <p:spPr>
          <a:xfrm>
            <a:off x="7840476" y="3243471"/>
            <a:ext cx="1114901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100" dirty="0" smtClean="0"/>
              <a:t>Зерна с фруктами </a:t>
            </a:r>
            <a:endParaRPr lang="ru-RU" sz="1100" dirty="0"/>
          </a:p>
          <a:p>
            <a:endParaRPr lang="ru-RU" sz="11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07049" y="1160891"/>
            <a:ext cx="140300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100" dirty="0" smtClean="0"/>
              <a:t>полезные </a:t>
            </a:r>
            <a:r>
              <a:rPr lang="ru-RU" sz="1100" dirty="0"/>
              <a:t>закуски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8161" y="1181689"/>
            <a:ext cx="1898277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100" dirty="0"/>
              <a:t>Высококалорийные закуски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698" y="2169358"/>
            <a:ext cx="1949655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100" dirty="0"/>
              <a:t>продукты из фруктов с добавленными сахарами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76647" y="2209392"/>
            <a:ext cx="625492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100" dirty="0"/>
              <a:t>фрукты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2761" y="3195499"/>
            <a:ext cx="1447832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100" dirty="0"/>
              <a:t>обработанная зерно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64330" y="3195499"/>
            <a:ext cx="1680268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100" dirty="0"/>
              <a:t>цельное зерно сладости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5376" y="4132373"/>
            <a:ext cx="1694977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100" dirty="0" smtClean="0"/>
              <a:t>Угощение с добавленными </a:t>
            </a:r>
            <a:r>
              <a:rPr lang="ru-RU" sz="1100" dirty="0"/>
              <a:t>сахарами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55995" y="4113195"/>
            <a:ext cx="1369286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100" dirty="0"/>
              <a:t>не соленые закуски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2611" y="5107719"/>
            <a:ext cx="1380506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100" dirty="0"/>
              <a:t>насыщенные жиры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76647" y="5161696"/>
            <a:ext cx="579005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100" dirty="0"/>
              <a:t>масла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0698" y="6241584"/>
            <a:ext cx="1721946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100" dirty="0"/>
              <a:t>напитки с добавленными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352789" y="6219899"/>
            <a:ext cx="1372492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100" dirty="0"/>
              <a:t>напитки без сахара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724866" y="1512289"/>
            <a:ext cx="1318760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100" dirty="0"/>
              <a:t>фасоль с высоким содержанием соли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840476" y="1427651"/>
            <a:ext cx="101900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100" dirty="0"/>
              <a:t>фасоль с низким содержанием соли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972982" y="2471002"/>
            <a:ext cx="1070644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100" dirty="0"/>
              <a:t>курица в панировке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894176" y="2417576"/>
            <a:ext cx="1094769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100" dirty="0"/>
              <a:t>курица без кожи запеченное с травами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924347" y="3437508"/>
            <a:ext cx="1237472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100" dirty="0" smtClean="0"/>
              <a:t>мучные изделия</a:t>
            </a:r>
            <a:endParaRPr lang="ru-RU" sz="11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788762" y="4301650"/>
            <a:ext cx="1152880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100" dirty="0" smtClean="0"/>
              <a:t>шпинат </a:t>
            </a:r>
            <a:r>
              <a:rPr lang="ru-RU" sz="1100" dirty="0"/>
              <a:t>на пару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747693" y="5134189"/>
            <a:ext cx="1273105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100" dirty="0"/>
              <a:t>персики в сиропе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894177" y="5090794"/>
            <a:ext cx="1047466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100" dirty="0"/>
              <a:t>свежие персики без добавленного сахара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761174" y="4234737"/>
            <a:ext cx="1375698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100" dirty="0" smtClean="0"/>
              <a:t>Шпинат в майонезе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xmlns="" val="337845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windows\Desktop\Power Pack_en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364" y="620688"/>
            <a:ext cx="3488065" cy="143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windows\Desktop\XTR_ProteinFlash_Riegel_en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2232248" cy="156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0018" y="231031"/>
            <a:ext cx="181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БАТОНЧИКИ</a:t>
            </a:r>
            <a:endParaRPr lang="ru-RU" sz="2400" b="1" dirty="0"/>
          </a:p>
        </p:txBody>
      </p:sp>
      <p:pic>
        <p:nvPicPr>
          <p:cNvPr id="1026" name="Picture 2" descr="Печенье Bombbar протеиновое Шоколадный брауни 40г купить по цене 67 ₽ в  интернет-магазине Детский ми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04664"/>
            <a:ext cx="3009628" cy="3009628"/>
          </a:xfrm>
          <a:prstGeom prst="rect">
            <a:avLst/>
          </a:prstGeom>
          <a:noFill/>
        </p:spPr>
      </p:pic>
      <p:pic>
        <p:nvPicPr>
          <p:cNvPr id="1028" name="Picture 4" descr="Мороженое протеиновое без сахара (150г) от Bombbar, купить, отзывы и  рекомендации Новокузнец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861048"/>
            <a:ext cx="2592288" cy="2592288"/>
          </a:xfrm>
          <a:prstGeom prst="rect">
            <a:avLst/>
          </a:prstGeom>
          <a:noFill/>
        </p:spPr>
      </p:pic>
      <p:pic>
        <p:nvPicPr>
          <p:cNvPr id="1030" name="Picture 6" descr="Raw десерты: что это, как приготовить дома, простые рецепты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149080"/>
            <a:ext cx="3229559" cy="165618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932040" y="3573016"/>
            <a:ext cx="3304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RAW</a:t>
            </a:r>
            <a:r>
              <a:rPr lang="ru-RU" sz="2400" b="1" dirty="0" smtClean="0"/>
              <a:t> (сырые)</a:t>
            </a:r>
            <a:r>
              <a:rPr lang="en-US" sz="2400" b="1" dirty="0" smtClean="0"/>
              <a:t> </a:t>
            </a:r>
            <a:r>
              <a:rPr lang="ru-RU" sz="2400" b="1" dirty="0" smtClean="0"/>
              <a:t>Десерты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6093296"/>
            <a:ext cx="1358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386 </a:t>
            </a:r>
            <a:r>
              <a:rPr lang="ru-RU" sz="2400" b="1" dirty="0" err="1" smtClean="0"/>
              <a:t>кКал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35696" y="6309320"/>
            <a:ext cx="1067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172 </a:t>
            </a:r>
            <a:r>
              <a:rPr lang="ru-RU" b="1" dirty="0" err="1" smtClean="0"/>
              <a:t>кКал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40152" y="2996952"/>
            <a:ext cx="1067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271 </a:t>
            </a:r>
            <a:r>
              <a:rPr lang="ru-RU" b="1" dirty="0" err="1" smtClean="0"/>
              <a:t>кКал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835696" y="3140968"/>
            <a:ext cx="1067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418 </a:t>
            </a:r>
            <a:r>
              <a:rPr lang="ru-RU" b="1" dirty="0" err="1" smtClean="0"/>
              <a:t>кКал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5136" y="3049516"/>
            <a:ext cx="782973" cy="7885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1489" y="4307865"/>
            <a:ext cx="598414" cy="5956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6138" y="5297765"/>
            <a:ext cx="629175" cy="640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2600003"/>
            <a:ext cx="2793534" cy="27935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9023" y="2971219"/>
            <a:ext cx="855677" cy="8612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35580" y="5613751"/>
            <a:ext cx="847289" cy="8444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68637" y="5563417"/>
            <a:ext cx="475377" cy="8221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08080" y="5306154"/>
            <a:ext cx="623581" cy="6235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37540" y="1673721"/>
            <a:ext cx="1054217" cy="8388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67258" y="1203938"/>
            <a:ext cx="1090568" cy="7885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580112" y="988620"/>
            <a:ext cx="1093365" cy="9535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262199" y="1587035"/>
            <a:ext cx="1054217" cy="8864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585041" y="4201604"/>
            <a:ext cx="900418" cy="72425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705946" y="2040041"/>
            <a:ext cx="1062606" cy="352337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ctr"/>
            <a:r>
              <a:rPr lang="ru" sz="1200" b="1" i="1">
                <a:solidFill>
                  <a:srgbClr val="20B3B1"/>
                </a:solidFill>
                <a:latin typeface="Calibri"/>
              </a:rPr>
              <a:t>Брендирование платформы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125980" y="2042837"/>
            <a:ext cx="950753" cy="341152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ctr">
              <a:lnSpc>
                <a:spcPct val="95000"/>
              </a:lnSpc>
            </a:pPr>
            <a:r>
              <a:rPr lang="ru" sz="1200" b="1" i="1" dirty="0" smtClean="0">
                <a:solidFill>
                  <a:srgbClr val="20B3B1"/>
                </a:solidFill>
                <a:latin typeface="Calibri"/>
              </a:rPr>
              <a:t>Обуение</a:t>
            </a:r>
            <a:endParaRPr lang="ru" sz="1200" b="1" i="1" dirty="0">
              <a:solidFill>
                <a:srgbClr val="20B3B1"/>
              </a:solidFill>
              <a:latin typeface="Calibri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39669" y="3933156"/>
            <a:ext cx="1171662" cy="170576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b="1" i="1">
                <a:solidFill>
                  <a:srgbClr val="20B3B1"/>
                </a:solidFill>
                <a:latin typeface="Calibri"/>
              </a:rPr>
              <a:t>Онлайн скрининг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733408" y="2599307"/>
            <a:ext cx="1563149" cy="329967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ctr"/>
            <a:r>
              <a:rPr lang="ru" sz="1200" b="1" i="1" dirty="0">
                <a:solidFill>
                  <a:srgbClr val="20B3B1"/>
                </a:solidFill>
                <a:latin typeface="Calibri"/>
              </a:rPr>
              <a:t>Учет онлайн и офлайн активностей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110913" y="4976187"/>
            <a:ext cx="1087772" cy="159391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-RU" sz="1200" b="1" i="1" dirty="0" smtClean="0">
                <a:solidFill>
                  <a:srgbClr val="20B3B1"/>
                </a:solidFill>
                <a:latin typeface="Calibri"/>
              </a:rPr>
              <a:t>Контроль стресса</a:t>
            </a:r>
            <a:endParaRPr lang="ru" sz="1200" b="1" i="1" dirty="0">
              <a:solidFill>
                <a:srgbClr val="20B3B1"/>
              </a:solidFill>
              <a:latin typeface="Calibri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80312" y="4256187"/>
            <a:ext cx="1498833" cy="1199626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-9944100"/>
            <a:endParaRPr dirty="0"/>
          </a:p>
          <a:p>
            <a:pPr indent="-9944100">
              <a:lnSpc>
                <a:spcPct val="81000"/>
              </a:lnSpc>
            </a:pPr>
            <a:endParaRPr lang="en-US" sz="1200" b="1" i="1" dirty="0" smtClean="0">
              <a:solidFill>
                <a:srgbClr val="20B3B1"/>
              </a:solidFill>
              <a:latin typeface="Calibri"/>
            </a:endParaRPr>
          </a:p>
          <a:p>
            <a:pPr indent="-9944100">
              <a:lnSpc>
                <a:spcPct val="81000"/>
              </a:lnSpc>
            </a:pPr>
            <a:endParaRPr lang="en-US" sz="1200" b="1" i="1" dirty="0">
              <a:solidFill>
                <a:srgbClr val="20B3B1"/>
              </a:solidFill>
              <a:latin typeface="Calibri"/>
            </a:endParaRPr>
          </a:p>
          <a:p>
            <a:pPr indent="-9944100">
              <a:lnSpc>
                <a:spcPct val="81000"/>
              </a:lnSpc>
            </a:pPr>
            <a:endParaRPr lang="en-US" sz="1200" b="1" i="1" dirty="0" smtClean="0">
              <a:solidFill>
                <a:srgbClr val="20B3B1"/>
              </a:solidFill>
              <a:latin typeface="Calibri"/>
            </a:endParaRPr>
          </a:p>
          <a:p>
            <a:pPr indent="-9944100">
              <a:lnSpc>
                <a:spcPct val="81000"/>
              </a:lnSpc>
            </a:pPr>
            <a:r>
              <a:rPr lang="ru" sz="1200" b="1" i="1" dirty="0" smtClean="0">
                <a:solidFill>
                  <a:srgbClr val="20B3B1"/>
                </a:solidFill>
                <a:latin typeface="Calibri"/>
              </a:rPr>
              <a:t>Контроль </a:t>
            </a:r>
            <a:r>
              <a:rPr lang="ru" sz="1200" b="1" i="1" dirty="0">
                <a:solidFill>
                  <a:srgbClr val="20B3B1"/>
                </a:solidFill>
                <a:latin typeface="Calibri"/>
              </a:rPr>
              <a:t>прогресса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740352" y="4184179"/>
            <a:ext cx="900418" cy="72425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189495" y="2593714"/>
            <a:ext cx="1009475" cy="327171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ctr"/>
            <a:r>
              <a:rPr lang="ru" sz="1200" b="1" i="1" dirty="0" smtClean="0">
                <a:solidFill>
                  <a:srgbClr val="20B3B1"/>
                </a:solidFill>
                <a:latin typeface="Calibri"/>
              </a:rPr>
              <a:t>Геймификация процесса</a:t>
            </a:r>
            <a:endParaRPr lang="ru" sz="1200" b="1" i="1" dirty="0">
              <a:solidFill>
                <a:srgbClr val="20B3B1"/>
              </a:solidFill>
              <a:latin typeface="Calibri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959911" y="6069553"/>
            <a:ext cx="1238774" cy="349541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ctr">
              <a:lnSpc>
                <a:spcPct val="95000"/>
              </a:lnSpc>
            </a:pPr>
            <a:r>
              <a:rPr lang="ru" sz="1200" b="1" i="1">
                <a:solidFill>
                  <a:srgbClr val="20B3B1"/>
                </a:solidFill>
                <a:latin typeface="Calibri"/>
              </a:rPr>
              <a:t>Чат-бот и Пуш уведомления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506281" y="6489002"/>
            <a:ext cx="1280720" cy="324374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ctr"/>
            <a:r>
              <a:rPr lang="ru" sz="1200" b="1" i="1">
                <a:solidFill>
                  <a:srgbClr val="20B3B1"/>
                </a:solidFill>
                <a:latin typeface="Calibri"/>
              </a:rPr>
              <a:t>Магазин подарков за активности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369724" y="6075145"/>
            <a:ext cx="1311479" cy="341153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ctr">
              <a:lnSpc>
                <a:spcPct val="96000"/>
              </a:lnSpc>
            </a:pPr>
            <a:r>
              <a:rPr lang="ru" sz="1200" b="1" i="1">
                <a:solidFill>
                  <a:srgbClr val="20B3B1"/>
                </a:solidFill>
                <a:latin typeface="Calibri"/>
              </a:rPr>
              <a:t>Полезные новости и материалы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360248" y="6483409"/>
            <a:ext cx="545285" cy="329967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ctr">
              <a:lnSpc>
                <a:spcPct val="96000"/>
              </a:lnSpc>
            </a:pPr>
            <a:r>
              <a:rPr lang="en-US" sz="1200" b="1" i="1">
                <a:solidFill>
                  <a:srgbClr val="20B3B1"/>
                </a:solidFill>
                <a:latin typeface="Calibri"/>
              </a:rPr>
              <a:t>IOS </a:t>
            </a:r>
            <a:r>
              <a:rPr lang="ru" sz="1200" b="1" i="1">
                <a:solidFill>
                  <a:srgbClr val="20B3B1"/>
                </a:solidFill>
                <a:latin typeface="Calibri"/>
              </a:rPr>
              <a:t>/ </a:t>
            </a:r>
            <a:r>
              <a:rPr lang="en-US" sz="1200" b="1" i="1">
                <a:solidFill>
                  <a:srgbClr val="20B3B1"/>
                </a:solidFill>
                <a:latin typeface="Calibri"/>
              </a:rPr>
              <a:t>Android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164288" y="3824139"/>
            <a:ext cx="16748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/>
            <a:r>
              <a:rPr lang="ru" sz="1200" b="1" i="1" dirty="0">
                <a:solidFill>
                  <a:srgbClr val="20B3B1"/>
                </a:solidFill>
              </a:rPr>
              <a:t>Турниры и челленджи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504" y="1951931"/>
            <a:ext cx="273630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400" dirty="0" smtClean="0"/>
              <a:t>Цифровая платформа станет ключевым звеном коммуникации между всеми участниками </a:t>
            </a:r>
            <a:r>
              <a:rPr lang="ru-RU" sz="1400" dirty="0" smtClean="0"/>
              <a:t>процесса</a:t>
            </a:r>
            <a:r>
              <a:rPr lang="ru-RU" sz="1400" dirty="0" smtClean="0"/>
              <a:t>.</a:t>
            </a:r>
          </a:p>
          <a:p>
            <a:pPr>
              <a:buFont typeface="Wingdings" pitchFamily="2" charset="2"/>
              <a:buChar char="q"/>
            </a:pPr>
            <a:endParaRPr lang="ru-RU" sz="1400" dirty="0" smtClean="0"/>
          </a:p>
          <a:p>
            <a:pPr>
              <a:buFont typeface="Wingdings" pitchFamily="2" charset="2"/>
              <a:buChar char="q"/>
            </a:pPr>
            <a:endParaRPr lang="ru-RU" sz="1400" dirty="0"/>
          </a:p>
          <a:p>
            <a:pPr>
              <a:buFont typeface="Wingdings" pitchFamily="2" charset="2"/>
              <a:buChar char="q"/>
            </a:pPr>
            <a:r>
              <a:rPr lang="ru-RU" sz="1400" dirty="0" smtClean="0"/>
              <a:t> Доступ </a:t>
            </a:r>
            <a:r>
              <a:rPr lang="ru-RU" sz="1400" dirty="0" smtClean="0"/>
              <a:t>к актуальной информации о питании, актуальным программам обучения и коммуникация с любым специалистом 24/7</a:t>
            </a:r>
          </a:p>
          <a:p>
            <a:pPr>
              <a:buFont typeface="Wingdings" pitchFamily="2" charset="2"/>
              <a:buChar char="q"/>
            </a:pPr>
            <a:endParaRPr lang="ru-RU" sz="1400" dirty="0" smtClean="0"/>
          </a:p>
          <a:p>
            <a:pPr>
              <a:buFont typeface="Wingdings" pitchFamily="2" charset="2"/>
              <a:buChar char="q"/>
            </a:pPr>
            <a:endParaRPr lang="ru-RU" sz="1400" dirty="0"/>
          </a:p>
          <a:p>
            <a:pPr>
              <a:buFont typeface="Wingdings" pitchFamily="2" charset="2"/>
              <a:buChar char="q"/>
            </a:pPr>
            <a:r>
              <a:rPr lang="ru-RU" sz="1400" dirty="0" smtClean="0"/>
              <a:t>Современные инструменты </a:t>
            </a:r>
            <a:r>
              <a:rPr lang="ru-RU" sz="1400" dirty="0" err="1" smtClean="0"/>
              <a:t>геймификации</a:t>
            </a:r>
            <a:r>
              <a:rPr lang="ru-RU" sz="1400" dirty="0" smtClean="0"/>
              <a:t>, контроля и поощрения будут способствовать повышению мотивации к саморазвитию и использованию полученных знаний </a:t>
            </a:r>
            <a:endParaRPr lang="ru-RU" sz="1400" dirty="0"/>
          </a:p>
        </p:txBody>
      </p:sp>
      <p:pic>
        <p:nvPicPr>
          <p:cNvPr id="15364" name="Picture 4" descr="76 555 рез. по запросу «Опрос анкета» — стоковая векторная графика |  Shutterstoc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76056" y="3173363"/>
            <a:ext cx="1139209" cy="122684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1520" y="620688"/>
            <a:ext cx="9013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/>
              <a:t>ГЕЙМИФИКАЦИЯ</a:t>
            </a:r>
            <a:r>
              <a:rPr lang="ru-RU" sz="2800" b="1" dirty="0" smtClean="0"/>
              <a:t> и </a:t>
            </a:r>
            <a:r>
              <a:rPr lang="ru-RU" sz="2800" b="1" dirty="0" err="1" smtClean="0"/>
              <a:t>ЧЕЛЛЕНДЖИ</a:t>
            </a:r>
            <a:r>
              <a:rPr lang="ru-RU" sz="2800" b="1" dirty="0" smtClean="0"/>
              <a:t> (</a:t>
            </a:r>
            <a:r>
              <a:rPr lang="ru-RU" sz="2800" b="1" dirty="0" smtClean="0"/>
              <a:t>цифровая </a:t>
            </a:r>
            <a:r>
              <a:rPr lang="ru-RU" sz="2800" b="1" dirty="0" smtClean="0"/>
              <a:t>мотивация) </a:t>
            </a:r>
            <a:endParaRPr lang="ru-RU" sz="28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50849" y="116632"/>
            <a:ext cx="868564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ДОКУМЕНТООБОРОТ В СПЕЦИАЛЬНОМ ПРИЛОЖЕНИИ</a:t>
            </a:r>
            <a:endParaRPr lang="ru-RU" sz="28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88640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ПЕРСОНАЛЬНЫЙ СБАЛАНСИРОВАННЫЙ РАЦИОН ПИТАНИЯ</a:t>
            </a:r>
            <a:endParaRPr lang="ru-RU" sz="2400" b="1" dirty="0"/>
          </a:p>
        </p:txBody>
      </p:sp>
      <p:pic>
        <p:nvPicPr>
          <p:cNvPr id="19458" name="Picture 2" descr="Digital solutions to improve nutrition outcomes in patie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5593432"/>
            <a:ext cx="2385220" cy="11225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635896" y="5805264"/>
            <a:ext cx="498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AI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58427" y="5734997"/>
            <a:ext cx="681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BIG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DATA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8264" y="5746030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Индивидуальная диета 5.0</a:t>
            </a:r>
          </a:p>
          <a:p>
            <a:pPr algn="ctr"/>
            <a:r>
              <a:rPr lang="en-US" b="1" dirty="0" smtClean="0"/>
              <a:t>Mydiet.ru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51520" y="5809456"/>
            <a:ext cx="2365648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 B C D E</a:t>
            </a:r>
          </a:p>
          <a:p>
            <a:pPr algn="ctr"/>
            <a:r>
              <a:rPr lang="ru-RU" sz="2400" b="1" dirty="0" smtClean="0"/>
              <a:t>Пищевой статус</a:t>
            </a:r>
            <a:r>
              <a:rPr lang="en-US" sz="2400" b="1" dirty="0" smtClean="0"/>
              <a:t> </a:t>
            </a:r>
            <a:endParaRPr lang="ru-RU" sz="2400" b="1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908720"/>
            <a:ext cx="232146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929542"/>
            <a:ext cx="3312368" cy="4485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трелка вправо 14"/>
          <p:cNvSpPr/>
          <p:nvPr/>
        </p:nvSpPr>
        <p:spPr>
          <a:xfrm>
            <a:off x="2699792" y="5953472"/>
            <a:ext cx="64807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51520" y="837439"/>
          <a:ext cx="2715344" cy="4535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344"/>
              </a:tblGrid>
              <a:tr h="101243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ANTHROPOMETRY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</a:rPr>
                        <a:t> Антропометрия и состав тела.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4923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BIOCHEMISTRY</a:t>
                      </a:r>
                      <a:endParaRPr lang="ru-RU" sz="1800" b="1" dirty="0" smtClean="0"/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sz="1800" b="1" dirty="0" smtClean="0">
                          <a:solidFill>
                            <a:srgbClr val="7030A0"/>
                          </a:solidFill>
                        </a:rPr>
                        <a:t> Анализы.</a:t>
                      </a:r>
                    </a:p>
                  </a:txBody>
                  <a:tcPr/>
                </a:tc>
              </a:tr>
              <a:tr h="74923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CLINICAL</a:t>
                      </a:r>
                      <a:endParaRPr lang="ru-RU" sz="1800" b="1" dirty="0" smtClean="0"/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sz="1800" b="1" dirty="0" smtClean="0">
                          <a:solidFill>
                            <a:srgbClr val="00B0F0"/>
                          </a:solidFill>
                        </a:rPr>
                        <a:t> Клиническая оценка</a:t>
                      </a:r>
                    </a:p>
                  </a:txBody>
                  <a:tcPr/>
                </a:tc>
              </a:tr>
              <a:tr h="82260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DIARY</a:t>
                      </a:r>
                      <a:r>
                        <a:rPr lang="ru-RU" sz="1800" b="1" dirty="0" smtClean="0"/>
                        <a:t> (дневник)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en-US" sz="1800" b="1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7030A0"/>
                          </a:solidFill>
                        </a:rPr>
                        <a:t>Фактическое питание</a:t>
                      </a:r>
                    </a:p>
                  </a:txBody>
                  <a:tcPr/>
                </a:tc>
              </a:tr>
              <a:tr h="120226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ENVIRONMENT</a:t>
                      </a:r>
                      <a:r>
                        <a:rPr lang="ru-RU" sz="1800" b="1" dirty="0" smtClean="0"/>
                        <a:t> (окружение)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sz="1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Окружающая среда и пищевые привычки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Стрелка вправо 12"/>
          <p:cNvSpPr/>
          <p:nvPr/>
        </p:nvSpPr>
        <p:spPr>
          <a:xfrm rot="5400000">
            <a:off x="1142746" y="5346086"/>
            <a:ext cx="44979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углом вверх 16"/>
          <p:cNvSpPr/>
          <p:nvPr/>
        </p:nvSpPr>
        <p:spPr>
          <a:xfrm>
            <a:off x="6012160" y="5373216"/>
            <a:ext cx="576064" cy="64807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одежда, в помещении, сте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1BED9315-9F08-9ADA-7927-A9B3D955E2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2952328" cy="5561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3848" y="188640"/>
            <a:ext cx="4368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АНАЛИЗ СОСТАВА ТЕЛА</a:t>
            </a:r>
            <a:endParaRPr lang="ru-RU" sz="3200" b="1" dirty="0"/>
          </a:p>
        </p:txBody>
      </p:sp>
      <p:pic>
        <p:nvPicPr>
          <p:cNvPr id="13313" name="Picture 1" descr="C:\Users\Михаил\Downloads\photo_5206457655583961449_y.jpg"/>
          <p:cNvPicPr>
            <a:picLocks noChangeAspect="1" noChangeArrowheads="1"/>
          </p:cNvPicPr>
          <p:nvPr/>
        </p:nvPicPr>
        <p:blipFill>
          <a:blip r:embed="rId3" cstate="print"/>
          <a:srcRect t="41047" b="21875"/>
          <a:stretch>
            <a:fillRect/>
          </a:stretch>
        </p:blipFill>
        <p:spPr bwMode="auto">
          <a:xfrm>
            <a:off x="5076056" y="2132856"/>
            <a:ext cx="3757328" cy="309589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499992" y="908720"/>
            <a:ext cx="3179717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Уголок здоровья </a:t>
            </a:r>
            <a:r>
              <a:rPr lang="ru-RU" sz="2400" b="1" dirty="0" err="1" smtClean="0"/>
              <a:t>МФЦ</a:t>
            </a:r>
            <a:endParaRPr lang="ru-RU" sz="2400" b="1" dirty="0"/>
          </a:p>
        </p:txBody>
      </p:sp>
      <p:pic>
        <p:nvPicPr>
          <p:cNvPr id="13315" name="Picture 3" descr="ACCUNIQ Connect - ACCUNIQ Software - Product - ACCUNI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988840"/>
            <a:ext cx="2372772" cy="37060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 помещении, человек, одежда&#10;&#10;Автоматически созданное описание">
            <a:extLst>
              <a:ext uri="{FF2B5EF4-FFF2-40B4-BE49-F238E27FC236}">
                <a16:creationId xmlns="" xmlns:a16="http://schemas.microsoft.com/office/drawing/2014/main" id="{C9CF3108-28D2-C251-7E7D-A331C7A765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102052"/>
            <a:ext cx="4070073" cy="2415000"/>
          </a:xfrm>
          <a:prstGeom prst="rect">
            <a:avLst/>
          </a:prstGeom>
        </p:spPr>
      </p:pic>
      <p:sp>
        <p:nvSpPr>
          <p:cNvPr id="1052" name="Rectangle 1051">
            <a:extLst>
              <a:ext uri="{FF2B5EF4-FFF2-40B4-BE49-F238E27FC236}">
                <a16:creationId xmlns="" xmlns:a16="http://schemas.microsoft.com/office/drawing/2014/main" id="{799448F2-0E5B-42DA-B2D1-11A14E947B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37710" y="1"/>
            <a:ext cx="68580" cy="6857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20" tIns="40060" rIns="80120" bIns="40060" rtlCol="0" anchor="ctr"/>
          <a:lstStyle/>
          <a:p>
            <a:pPr algn="ctr"/>
            <a:endParaRPr lang="en-US"/>
          </a:p>
        </p:txBody>
      </p:sp>
      <p:sp>
        <p:nvSpPr>
          <p:cNvPr id="1054" name="Rectangle 1053">
            <a:extLst>
              <a:ext uri="{FF2B5EF4-FFF2-40B4-BE49-F238E27FC236}">
                <a16:creationId xmlns="" xmlns:a16="http://schemas.microsoft.com/office/drawing/2014/main" id="{4E8A7552-20E1-4F34-ADAB-C1DB6634D4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20" tIns="40060" rIns="80120" bIns="40060"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Михаил\Downloads\WhatsApp Image 2022-05-20 at 07.18.24.jpeg"/>
          <p:cNvPicPr>
            <a:picLocks noChangeAspect="1" noChangeArrowheads="1"/>
          </p:cNvPicPr>
          <p:nvPr/>
        </p:nvPicPr>
        <p:blipFill rotWithShape="1">
          <a:blip r:embed="rId3" cstate="print"/>
          <a:srcRect t="4440" b="11969"/>
          <a:stretch/>
        </p:blipFill>
        <p:spPr bwMode="auto">
          <a:xfrm>
            <a:off x="5436096" y="620688"/>
            <a:ext cx="3169627" cy="6069922"/>
          </a:xfrm>
          <a:prstGeom prst="rect">
            <a:avLst/>
          </a:prstGeom>
          <a:noFill/>
        </p:spPr>
      </p:pic>
      <p:pic>
        <p:nvPicPr>
          <p:cNvPr id="8" name="Picture 2" descr="Мастер-класс по здоровому питанию для людей с онкологией провели в Якутске  | Якутия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774848"/>
            <a:ext cx="3264363" cy="244827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1520" y="188640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ОБУЧЕНИЕ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12160" y="188640"/>
            <a:ext cx="2068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ea typeface="Calibri" pitchFamily="34" charset="0"/>
                <a:cs typeface="Times New Roman" pitchFamily="18" charset="0"/>
              </a:rPr>
              <a:t>АВТОВЕБИНАРЫ</a:t>
            </a:r>
            <a:r>
              <a:rPr lang="ru-RU" sz="2000" b="1" dirty="0" smtClean="0">
                <a:ea typeface="Calibri" pitchFamily="34" charset="0"/>
                <a:cs typeface="Times New Roman" pitchFamily="18" charset="0"/>
              </a:rPr>
              <a:t> </a:t>
            </a:r>
            <a:endParaRPr lang="ru-RU" sz="20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573016"/>
            <a:ext cx="3744416" cy="288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Здоровый вендинг: как работают кафе без персонал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149080"/>
            <a:ext cx="3528392" cy="2352261"/>
          </a:xfrm>
          <a:prstGeom prst="rect">
            <a:avLst/>
          </a:prstGeom>
          <a:noFill/>
        </p:spPr>
      </p:pic>
      <p:pic>
        <p:nvPicPr>
          <p:cNvPr id="8196" name="Picture 4" descr="Линия раздачи для столовой: как сделать правильный выбор?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692696"/>
            <a:ext cx="5758830" cy="2840959"/>
          </a:xfrm>
          <a:prstGeom prst="rect">
            <a:avLst/>
          </a:prstGeom>
          <a:noFill/>
        </p:spPr>
      </p:pic>
      <p:pic>
        <p:nvPicPr>
          <p:cNvPr id="8198" name="Picture 6" descr="Как сканировать QR-код с экрана своего смартфона — Лайфхакер"/>
          <p:cNvPicPr>
            <a:picLocks noChangeAspect="1" noChangeArrowheads="1"/>
          </p:cNvPicPr>
          <p:nvPr/>
        </p:nvPicPr>
        <p:blipFill>
          <a:blip r:embed="rId5" cstate="print"/>
          <a:srcRect l="32194" r="26227"/>
          <a:stretch>
            <a:fillRect/>
          </a:stretch>
        </p:blipFill>
        <p:spPr bwMode="auto">
          <a:xfrm>
            <a:off x="683568" y="1124744"/>
            <a:ext cx="2085151" cy="250743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11760" y="107921"/>
            <a:ext cx="4334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ЦИФРОВАЯ СТОЛОВАЯ </a:t>
            </a:r>
            <a:endParaRPr lang="ru-RU" sz="32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I Chatbot vs Knowledge Base — Support Hero"/>
          <p:cNvPicPr>
            <a:picLocks noChangeAspect="1" noChangeArrowheads="1"/>
          </p:cNvPicPr>
          <p:nvPr/>
        </p:nvPicPr>
        <p:blipFill>
          <a:blip r:embed="rId2" cstate="print"/>
          <a:srcRect l="12801" t="9270" r="24603" b="4564"/>
          <a:stretch>
            <a:fillRect/>
          </a:stretch>
        </p:blipFill>
        <p:spPr bwMode="auto">
          <a:xfrm>
            <a:off x="3419872" y="2204864"/>
            <a:ext cx="2808312" cy="257767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67977" y="2492896"/>
            <a:ext cx="7987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AI </a:t>
            </a:r>
          </a:p>
          <a:p>
            <a:pPr algn="ctr"/>
            <a:r>
              <a:rPr lang="en-US" sz="2800" b="1" dirty="0" err="1" smtClean="0"/>
              <a:t>BOT</a:t>
            </a:r>
            <a:endParaRPr lang="ru-RU" sz="2800" b="1" dirty="0"/>
          </a:p>
        </p:txBody>
      </p:sp>
      <p:pic>
        <p:nvPicPr>
          <p:cNvPr id="7172" name="Picture 4" descr="GigaChat теперь и в ВК!"/>
          <p:cNvPicPr>
            <a:picLocks noChangeAspect="1" noChangeArrowheads="1"/>
          </p:cNvPicPr>
          <p:nvPr/>
        </p:nvPicPr>
        <p:blipFill>
          <a:blip r:embed="rId3" cstate="print"/>
          <a:srcRect l="13230" t="26880" r="12116" b="29441"/>
          <a:stretch>
            <a:fillRect/>
          </a:stretch>
        </p:blipFill>
        <p:spPr bwMode="auto">
          <a:xfrm>
            <a:off x="3810068" y="1556792"/>
            <a:ext cx="1969140" cy="648072"/>
          </a:xfrm>
          <a:prstGeom prst="rect">
            <a:avLst/>
          </a:prstGeom>
          <a:noFill/>
        </p:spPr>
      </p:pic>
      <p:pic>
        <p:nvPicPr>
          <p:cNvPr id="7174" name="Picture 6" descr="Is ChatGPT Good for Calorie Counting?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548680"/>
            <a:ext cx="1872208" cy="187220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3568" y="2564904"/>
            <a:ext cx="2036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ОЦЕНКА ПИТАНИЯ</a:t>
            </a:r>
            <a:endParaRPr lang="ru-RU" b="1" dirty="0"/>
          </a:p>
        </p:txBody>
      </p:sp>
      <p:pic>
        <p:nvPicPr>
          <p:cNvPr id="7176" name="Picture 8" descr="Контролируем работу 40+ человек с помощью одного чат-бота – кейс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149080"/>
            <a:ext cx="3037372" cy="170852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9512" y="5805264"/>
            <a:ext cx="3160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НАПОМИНАНИЕ И КОНТРОЛЬ</a:t>
            </a:r>
            <a:endParaRPr lang="ru-RU" b="1" dirty="0"/>
          </a:p>
        </p:txBody>
      </p:sp>
      <p:pic>
        <p:nvPicPr>
          <p:cNvPr id="7178" name="Picture 10" descr="Healthcare Assistance Bot — Бот моментально расшифрует ваши анализы, учтет  их взаимосвязи, даст рекомендации и оценит срочность - Product Rad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404664"/>
            <a:ext cx="1443097" cy="2565826"/>
          </a:xfrm>
          <a:prstGeom prst="rect">
            <a:avLst/>
          </a:prstGeom>
          <a:noFill/>
        </p:spPr>
      </p:pic>
      <p:pic>
        <p:nvPicPr>
          <p:cNvPr id="7180" name="Picture 12" descr="Doc+ запустил платформу для контроля питания. Консультировать пользователей  будут диетологи в мессенджере - Инк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3573016"/>
            <a:ext cx="1206073" cy="244827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372200" y="6095037"/>
            <a:ext cx="2504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ЛЮБЫЕ ПОДСКАЗКИ И </a:t>
            </a:r>
          </a:p>
          <a:p>
            <a:pPr algn="ctr"/>
            <a:r>
              <a:rPr lang="ru-RU" b="1" dirty="0" smtClean="0"/>
              <a:t>РЕКОМЕНДАЦИИ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162478" y="2924944"/>
            <a:ext cx="29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РЕЗУЛЬТАТЫ ДИАГНОСТИКИ</a:t>
            </a:r>
            <a:endParaRPr lang="ru-RU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ºÐ°Ð»Ð¾ÑÐ¸Ð¸ Ð¸ Ð§Ð¡Ð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3149"/>
          <a:stretch>
            <a:fillRect/>
          </a:stretch>
        </p:blipFill>
        <p:spPr bwMode="auto">
          <a:xfrm>
            <a:off x="1115616" y="4869160"/>
            <a:ext cx="3249176" cy="118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5627" y="3365101"/>
            <a:ext cx="1089932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55576" y="260648"/>
            <a:ext cx="7849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МОНИТОРИНГ 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СНА И ФИЗИЧЕСКОЙ АКТИВНОСТИ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ÐÐ°ÑÑÐ¸Ð½ÐºÐ¸ Ð¿Ð¾ Ð·Ð°Ð¿ÑÐ¾ÑÑ ÐºÐ°Ð»Ð¾ÑÐ¸Ð¸ Ð¸ Ð§Ð¡Ð¡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5130648" cy="417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ÐÐ°ÑÑÐ¸Ð½ÐºÐ¸ Ð¿Ð¾ Ð·Ð°Ð¿ÑÐ¾ÑÑ ÐºÐ°Ð»Ð¾ÑÐ¸Ð¸ Ð¸ Ð§Ð¡Ð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917" b="4678"/>
          <a:stretch>
            <a:fillRect/>
          </a:stretch>
        </p:blipFill>
        <p:spPr bwMode="auto">
          <a:xfrm>
            <a:off x="4716016" y="4797152"/>
            <a:ext cx="3240801" cy="114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5576" y="6093296"/>
            <a:ext cx="8258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ФОНОВАЯ ФИЗИЧЕСКАЯ АКТИВНОСТЬ - РЕКРЕАЦИЯ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Физическая активность и аппетит. Что способствует перееданию | Василий  Волков | Дзе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4664"/>
            <a:ext cx="6840760" cy="5857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8822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программный комплекс Индивидуальная диета 5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5609645"/>
            <a:ext cx="935534" cy="1008112"/>
          </a:xfrm>
          <a:prstGeom prst="rect">
            <a:avLst/>
          </a:prstGeom>
          <a:noFill/>
        </p:spPr>
      </p:pic>
      <p:sp>
        <p:nvSpPr>
          <p:cNvPr id="4" name="AutoShape 7" descr="Картинки по запросу &quot;значок сайт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/>
          </a:p>
        </p:txBody>
      </p:sp>
      <p:sp>
        <p:nvSpPr>
          <p:cNvPr id="5" name="AutoShape 9" descr="Картинки по запросу &quot;значок сайт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/>
          </a:p>
        </p:txBody>
      </p:sp>
      <p:pic>
        <p:nvPicPr>
          <p:cNvPr id="6" name="Picture 13" descr="Картинки по запросу &quot;значок сайта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7080" y="2043578"/>
            <a:ext cx="552457" cy="72132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834078" y="2219576"/>
            <a:ext cx="29660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https://mydiet.ru/</a:t>
            </a:r>
            <a:endParaRPr lang="ru-RU" sz="2800" b="1" dirty="0"/>
          </a:p>
        </p:txBody>
      </p:sp>
      <p:pic>
        <p:nvPicPr>
          <p:cNvPr id="10" name="Picture 17" descr="https://www.ixbt.com/img/n1/news/2019/1/4/Create-Gmail-Account_lar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7080" y="3511046"/>
            <a:ext cx="589753" cy="55245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902254" y="3511046"/>
            <a:ext cx="40109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balandinm</a:t>
            </a:r>
            <a:r>
              <a:rPr lang="ru-RU" sz="2800" b="1" dirty="0"/>
              <a:t>87</a:t>
            </a:r>
            <a:r>
              <a:rPr lang="en-US" sz="2800" b="1" dirty="0"/>
              <a:t>@</a:t>
            </a:r>
            <a:r>
              <a:rPr lang="en-US" sz="2800" b="1" dirty="0" err="1"/>
              <a:t>gmail.com</a:t>
            </a:r>
            <a:endParaRPr lang="en-US" sz="2800" b="1" dirty="0"/>
          </a:p>
        </p:txBody>
      </p:sp>
      <p:sp>
        <p:nvSpPr>
          <p:cNvPr id="12" name="Заголовок 17"/>
          <p:cNvSpPr>
            <a:spLocks noGrp="1"/>
          </p:cNvSpPr>
          <p:nvPr>
            <p:ph type="title"/>
          </p:nvPr>
        </p:nvSpPr>
        <p:spPr>
          <a:xfrm>
            <a:off x="191294" y="588963"/>
            <a:ext cx="4602163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err="1">
                <a:latin typeface="+mn-lt"/>
              </a:rPr>
              <a:t>Баландин</a:t>
            </a:r>
            <a:r>
              <a:rPr lang="ru-RU" sz="4800" b="1" dirty="0">
                <a:latin typeface="+mn-lt"/>
              </a:rPr>
              <a:t> Михаил Юрьевич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241687" y="5800994"/>
            <a:ext cx="28277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Инновационные технологии в области </a:t>
            </a:r>
            <a:r>
              <a:rPr lang="ru-RU" b="1" i="1" dirty="0" err="1"/>
              <a:t>здоровьясбережения</a:t>
            </a:r>
            <a:endParaRPr lang="ru-RU" b="1" i="1" dirty="0"/>
          </a:p>
        </p:txBody>
      </p:sp>
      <p:pic>
        <p:nvPicPr>
          <p:cNvPr id="14" name="Picture 3" descr="C:\Users\Михаил\Desktop\0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518065"/>
            <a:ext cx="3275856" cy="4921288"/>
          </a:xfrm>
          <a:prstGeom prst="rect">
            <a:avLst/>
          </a:prstGeom>
          <a:noFill/>
        </p:spPr>
      </p:pic>
      <p:pic>
        <p:nvPicPr>
          <p:cNvPr id="15" name="Picture 2" descr="телефон, телефонная трубка бесплатно значок из Cheat Sheet icons">
            <a:extLst>
              <a:ext uri="{FF2B5EF4-FFF2-40B4-BE49-F238E27FC236}">
                <a16:creationId xmlns:a16="http://schemas.microsoft.com/office/drawing/2014/main" xmlns="" id="{42CF4AA8-4B84-480B-BC66-9DFBA5506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5066" y="4882220"/>
            <a:ext cx="579012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DC15654-17E3-4B34-9DF8-12A28FFE502C}"/>
              </a:ext>
            </a:extLst>
          </p:cNvPr>
          <p:cNvSpPr txBox="1"/>
          <p:nvPr/>
        </p:nvSpPr>
        <p:spPr>
          <a:xfrm>
            <a:off x="1902255" y="4930780"/>
            <a:ext cx="2919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8(985)368 45 90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7416824" cy="57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699792" y="260648"/>
            <a:ext cx="3887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ДОСТАВКА ПИТАНИЯ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1760" y="0"/>
            <a:ext cx="4948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РЕЖИМ (трудный день)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7128792" cy="573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1840" y="116632"/>
            <a:ext cx="27224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ДЛЯ СПОРТА</a:t>
            </a:r>
            <a:endParaRPr lang="ru-RU" sz="3600" b="1" dirty="0" smtClean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92696"/>
            <a:ext cx="7344816" cy="59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9792" y="332656"/>
            <a:ext cx="37761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ЛЮБИМЫЕ ПРОДУКТЫ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80727"/>
            <a:ext cx="6984776" cy="559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cuprum.media/storage/uploads/2022/09/08/631a02179b494tablica.jpg"/>
          <p:cNvPicPr>
            <a:picLocks noChangeAspect="1" noChangeArrowheads="1"/>
          </p:cNvPicPr>
          <p:nvPr/>
        </p:nvPicPr>
        <p:blipFill>
          <a:blip r:embed="rId2" cstate="print"/>
          <a:srcRect l="6124" t="10959" r="5837" b="12329"/>
          <a:stretch>
            <a:fillRect/>
          </a:stretch>
        </p:blipFill>
        <p:spPr bwMode="auto">
          <a:xfrm>
            <a:off x="179512" y="1124744"/>
            <a:ext cx="8640960" cy="420777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07704" y="116632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ПЕРСОНАЛЬНОЕ  И ГРУППОВОЕ СОПРОВОЖДЕНИЕ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6024" y="5301208"/>
            <a:ext cx="87484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2800" b="1" u="sng" dirty="0" err="1" smtClean="0"/>
              <a:t>Транстеоретическая</a:t>
            </a:r>
            <a:r>
              <a:rPr lang="ru-RU" sz="2800" b="1" u="sng" dirty="0" smtClean="0"/>
              <a:t> </a:t>
            </a:r>
            <a:r>
              <a:rPr lang="ru-RU" sz="2800" b="1" dirty="0" smtClean="0"/>
              <a:t>модель изменения поведения.</a:t>
            </a:r>
          </a:p>
          <a:p>
            <a:pPr algn="ctr"/>
            <a:endParaRPr lang="ru-RU" sz="2800" b="1" dirty="0" smtClean="0"/>
          </a:p>
          <a:p>
            <a:pPr algn="ctr">
              <a:buFont typeface="Wingdings" pitchFamily="2" charset="2"/>
              <a:buChar char="v"/>
            </a:pPr>
            <a:r>
              <a:rPr lang="ru-RU" sz="2800" b="1" dirty="0" smtClean="0"/>
              <a:t>Пищевые привычки и пищевое поведение.</a:t>
            </a:r>
          </a:p>
          <a:p>
            <a:pPr algn="ctr"/>
            <a:endParaRPr lang="ru-RU" sz="2800" b="1" dirty="0" smtClean="0"/>
          </a:p>
          <a:p>
            <a:pPr algn="ctr"/>
            <a:endParaRPr lang="ru-RU" sz="2800" b="1" dirty="0" smtClean="0"/>
          </a:p>
          <a:p>
            <a:pPr algn="ctr"/>
            <a:endParaRPr lang="ru-RU" sz="2800" b="1" dirty="0">
              <a:hlinkClick r:id="rId3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2708920"/>
            <a:ext cx="3168352" cy="138499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ПЕРСОНАЛЬНОЕ  И ГРУППОВОЕ СОПРОВОЖДЕНИЕ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2905780"/>
            <a:ext cx="2253950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ДИЕТОЛОГИЯ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5589240"/>
            <a:ext cx="2592288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ПЕДАГОГИКА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5856" y="6093296"/>
            <a:ext cx="2341410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СОЦИОЛОГИЯ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131840" y="4725144"/>
            <a:ext cx="2772816" cy="95410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ПИЩЕВЫЕ ТЕХНОЛОГИИ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660232" y="2780928"/>
            <a:ext cx="2088232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ГЕНЕТИКА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404664"/>
            <a:ext cx="3672408" cy="95410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ФИЗИОЛОГИЯ И БИОХИМИЯ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220072" y="404664"/>
            <a:ext cx="3672408" cy="95410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ФИЗИЧЕСКАЯ КУЛЬТУРА И СПОРТ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699792" y="1700808"/>
            <a:ext cx="3672408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КОСМЕТОЛОГИЯ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07504" y="3573016"/>
            <a:ext cx="2785314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ФАРМАКОЛОГИЯ</a:t>
            </a:r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6300192" y="5661248"/>
            <a:ext cx="2592288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ПСИХОЛОГИЯ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2200" y="3573016"/>
            <a:ext cx="2592288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/>
              <a:t>МИКРОБИОМ</a:t>
            </a:r>
            <a:endParaRPr lang="ru-RU" sz="2800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23728" y="830700"/>
          <a:ext cx="6876256" cy="5766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064"/>
                <a:gridCol w="1294127"/>
                <a:gridCol w="1819141"/>
                <a:gridCol w="2043924"/>
              </a:tblGrid>
              <a:tr h="7370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КЛИЕНТ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ОПЫТ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ЦЕЛЬ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СТРАТЕГИИ</a:t>
                      </a:r>
                      <a:endParaRPr lang="ru-RU" dirty="0"/>
                    </a:p>
                  </a:txBody>
                  <a:tcPr/>
                </a:tc>
              </a:tr>
              <a:tr h="3057599">
                <a:tc>
                  <a:txBody>
                    <a:bodyPr/>
                    <a:lstStyle/>
                    <a:p>
                      <a:r>
                        <a:rPr lang="ru-RU" dirty="0" smtClean="0"/>
                        <a:t>1 </a:t>
                      </a:r>
                      <a:r>
                        <a:rPr lang="ru-RU" dirty="0" smtClean="0"/>
                        <a:t>ТИП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Нет опыта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Обучение и практика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Интеграция здоровых продуктов и блюд.</a:t>
                      </a:r>
                      <a:endParaRPr lang="ru-RU" baseline="0" dirty="0" smtClean="0"/>
                    </a:p>
                    <a:p>
                      <a:endParaRPr lang="ru-RU" baseline="0" dirty="0" smtClean="0"/>
                    </a:p>
                    <a:p>
                      <a:r>
                        <a:rPr lang="ru-RU" baseline="0" dirty="0" smtClean="0"/>
                        <a:t>Сократить </a:t>
                      </a:r>
                      <a:r>
                        <a:rPr lang="ru-RU" baseline="0" dirty="0" err="1" smtClean="0"/>
                        <a:t>компульсивное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ПП</a:t>
                      </a:r>
                      <a:endParaRPr lang="ru-RU" baseline="0" dirty="0" smtClean="0"/>
                    </a:p>
                    <a:p>
                      <a:endParaRPr lang="ru-RU" baseline="0" dirty="0" smtClean="0"/>
                    </a:p>
                    <a:p>
                      <a:r>
                        <a:rPr lang="ru-RU" baseline="0" dirty="0" smtClean="0"/>
                        <a:t>Исключить </a:t>
                      </a:r>
                      <a:r>
                        <a:rPr lang="ru-RU" baseline="0" dirty="0" err="1" smtClean="0"/>
                        <a:t>перфекционизм</a:t>
                      </a:r>
                      <a:endParaRPr lang="ru-RU" dirty="0"/>
                    </a:p>
                  </a:txBody>
                  <a:tcPr/>
                </a:tc>
              </a:tr>
              <a:tr h="965692">
                <a:tc>
                  <a:txBody>
                    <a:bodyPr/>
                    <a:lstStyle/>
                    <a:p>
                      <a:r>
                        <a:rPr lang="ru-RU" dirty="0" smtClean="0"/>
                        <a:t>2 </a:t>
                      </a:r>
                      <a:r>
                        <a:rPr lang="ru-RU" dirty="0" smtClean="0"/>
                        <a:t>ТИП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 6 месяцев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«Тонкая настройка»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«Больше красоты»</a:t>
                      </a:r>
                      <a:endParaRPr lang="ru-RU" dirty="0"/>
                    </a:p>
                  </a:txBody>
                  <a:tcPr/>
                </a:tc>
              </a:tr>
              <a:tr h="1006273">
                <a:tc>
                  <a:txBody>
                    <a:bodyPr/>
                    <a:lstStyle/>
                    <a:p>
                      <a:r>
                        <a:rPr lang="ru-RU" dirty="0" smtClean="0"/>
                        <a:t>3 </a:t>
                      </a:r>
                      <a:r>
                        <a:rPr lang="ru-RU" dirty="0" smtClean="0"/>
                        <a:t>ТИП 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(СПОРТСМЕН)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</a:t>
                      </a:r>
                    </a:p>
                    <a:p>
                      <a:r>
                        <a:rPr lang="ru-RU" dirty="0" smtClean="0"/>
                        <a:t>      </a:t>
                      </a:r>
                      <a:r>
                        <a:rPr lang="ru-RU" dirty="0" smtClean="0"/>
                        <a:t>-//-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Подготовка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smtClean="0"/>
                        <a:t>и выступление на </a:t>
                      </a:r>
                      <a:r>
                        <a:rPr lang="ru-RU" baseline="0" dirty="0" smtClean="0"/>
                        <a:t>соревнованиях.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Строгий</a:t>
                      </a:r>
                      <a:r>
                        <a:rPr lang="ru-RU" baseline="0" dirty="0" smtClean="0"/>
                        <a:t> рацион под соревнование.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07704" y="11663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ОПЫТ КЛИЕНТА</a:t>
            </a:r>
            <a:endParaRPr lang="ru-RU" sz="2800" b="1" dirty="0"/>
          </a:p>
        </p:txBody>
      </p:sp>
      <p:sp>
        <p:nvSpPr>
          <p:cNvPr id="17410" name="AutoShape 2" descr="Толстяк，ед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2" name="Picture 4" descr="C:\Users\Михаил\Downloads\Безымянный-no-bg-preview (carve.photos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1669345" cy="1991390"/>
          </a:xfrm>
          <a:prstGeom prst="rect">
            <a:avLst/>
          </a:prstGeom>
          <a:noFill/>
        </p:spPr>
      </p:pic>
      <p:pic>
        <p:nvPicPr>
          <p:cNvPr id="17416" name="Picture 8" descr="Strong Russian Boxer, 34, Athletic with Stern Look | Impressive Image | AI  Art Generator | Easy-Peasy.A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871020"/>
            <a:ext cx="1870348" cy="1870348"/>
          </a:xfrm>
          <a:prstGeom prst="rect">
            <a:avLst/>
          </a:prstGeom>
          <a:noFill/>
        </p:spPr>
      </p:pic>
      <p:pic>
        <p:nvPicPr>
          <p:cNvPr id="17418" name="Picture 10" descr="Dos And Donts To Keep In Mind Before Consuming Protein Drinks"/>
          <p:cNvPicPr>
            <a:picLocks noChangeAspect="1" noChangeArrowheads="1"/>
          </p:cNvPicPr>
          <p:nvPr/>
        </p:nvPicPr>
        <p:blipFill>
          <a:blip r:embed="rId4" cstate="print"/>
          <a:srcRect t="9013"/>
          <a:stretch>
            <a:fillRect/>
          </a:stretch>
        </p:blipFill>
        <p:spPr bwMode="auto">
          <a:xfrm>
            <a:off x="323528" y="2276872"/>
            <a:ext cx="1441467" cy="2331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671</Words>
  <Application>Microsoft Office PowerPoint</Application>
  <PresentationFormat>Экран (4:3)</PresentationFormat>
  <Paragraphs>244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Баландин Михаил Юрьевич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Михаил</dc:creator>
  <cp:lastModifiedBy>Е</cp:lastModifiedBy>
  <cp:revision>17</cp:revision>
  <dcterms:created xsi:type="dcterms:W3CDTF">2025-04-19T09:45:00Z</dcterms:created>
  <dcterms:modified xsi:type="dcterms:W3CDTF">2025-04-22T12:53:46Z</dcterms:modified>
</cp:coreProperties>
</file>