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09" r:id="rId4"/>
    <p:sldId id="310" r:id="rId5"/>
    <p:sldId id="312" r:id="rId6"/>
    <p:sldId id="31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350" r:id="rId23"/>
    <p:sldId id="316" r:id="rId24"/>
    <p:sldId id="320" r:id="rId25"/>
    <p:sldId id="278" r:id="rId26"/>
    <p:sldId id="321" r:id="rId27"/>
    <p:sldId id="322" r:id="rId28"/>
    <p:sldId id="282" r:id="rId29"/>
    <p:sldId id="284" r:id="rId30"/>
    <p:sldId id="287" r:id="rId31"/>
    <p:sldId id="288" r:id="rId32"/>
    <p:sldId id="290" r:id="rId33"/>
    <p:sldId id="292" r:id="rId34"/>
    <p:sldId id="294" r:id="rId35"/>
    <p:sldId id="296" r:id="rId36"/>
    <p:sldId id="298" r:id="rId37"/>
    <p:sldId id="300" r:id="rId38"/>
    <p:sldId id="302" r:id="rId39"/>
    <p:sldId id="325" r:id="rId40"/>
    <p:sldId id="304" r:id="rId41"/>
    <p:sldId id="306" r:id="rId42"/>
    <p:sldId id="326" r:id="rId43"/>
    <p:sldId id="327" r:id="rId44"/>
    <p:sldId id="328" r:id="rId45"/>
    <p:sldId id="308" r:id="rId46"/>
    <p:sldId id="324" r:id="rId47"/>
    <p:sldId id="329" r:id="rId48"/>
    <p:sldId id="330" r:id="rId49"/>
    <p:sldId id="331" r:id="rId50"/>
    <p:sldId id="337" r:id="rId51"/>
    <p:sldId id="339" r:id="rId52"/>
    <p:sldId id="341" r:id="rId53"/>
    <p:sldId id="343" r:id="rId54"/>
    <p:sldId id="332" r:id="rId55"/>
    <p:sldId id="344" r:id="rId56"/>
    <p:sldId id="346" r:id="rId57"/>
    <p:sldId id="333" r:id="rId58"/>
    <p:sldId id="348" r:id="rId59"/>
    <p:sldId id="334" r:id="rId60"/>
    <p:sldId id="33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E34B-2BBE-4246-9926-1CF87C0ED11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0E127-F501-44FA-9235-5A481E8B0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E127-F501-44FA-9235-5A481E8B07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0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C1014B-17B7-4371-AB61-E44D8DEB7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1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file:///D:\&#1053;&#1072;&#1096;&#1080;%20&#1076;&#1086;&#1082;&#1091;&#1084;&#1077;&#1085;&#1090;&#1099;\&#1082;&#1072;&#1092;&#1077;&#1076;&#1088;&#1072;\&#1056;&#1072;&#1079;&#1085;&#1086;&#1077;\&#1092;&#1086;&#1090;&#1086;\&#1060;&#1080;&#1079;&#1056;&#1072;&#1079;&#1074;&#1044;&#1077;&#1090;&#1077;&#1055;&#1086;&#1076;&#1088;&#1086;&#1089;&#1090;&#1082;&#1086;&#1074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file:///D:\&#1053;&#1072;&#1096;&#1080;%20&#1076;&#1086;&#1082;&#1091;&#1084;&#1077;&#1085;&#1090;&#1099;\&#1082;&#1072;&#1092;&#1077;&#1076;&#1088;&#1072;\&#1056;&#1072;&#1079;&#1085;&#1086;&#1077;\&#1092;&#1086;&#1090;&#1086;\&#1101;&#1074;&#1086;&#1083;&#1102;&#1094;&#1080;&#1103;%20&#1073;&#1080;&#1086;&#1101;&#1085;&#1077;&#1088;&#1075;&#1077;&#1090;&#1080;&#1082;&#1080;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3;&#1072;&#1096;&#1080;%20&#1076;&#1086;&#1082;&#1091;&#1084;&#1077;&#1085;&#1090;&#1099;\&#1082;&#1072;&#1092;&#1077;&#1076;&#1088;&#1072;\&#1056;&#1072;&#1079;&#1085;&#1086;&#1077;\&#1092;&#1086;&#1090;&#1086;\&#1055;&#1088;&#1099;&#1078;&#1086;&#1082;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Проблемы управления здоровьем индивида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Проф. </a:t>
            </a:r>
            <a:r>
              <a:rPr lang="ru-RU" dirty="0" err="1" smtClean="0"/>
              <a:t>Г.Л.Апанасенко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8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Следовательно, конкретизация сущности индивидуального здоровья - основная методологическая проблема, без решения которой не может быть построена шкала «позитивного» здоровья.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Логично предположить, что до тех пор, пока не будет создана адекватная модель оценки общего состояния целостного организма, все попытки охарактеризовать сущность индивидуального здоровья будут безуспешными.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b="1" dirty="0"/>
              <a:t>В основе здоровья индивида - феномен жизни, или жизнеспособность</a:t>
            </a:r>
            <a:r>
              <a:rPr lang="ru-RU" altLang="ru-RU" dirty="0"/>
              <a:t>, обеспечиваемая типовыми специализированными структурами. </a:t>
            </a:r>
          </a:p>
          <a:p>
            <a:r>
              <a:rPr lang="ru-RU" altLang="ru-RU" dirty="0"/>
              <a:t>Высшие уровни организации человека – психика и духовность – могут выступать в качестве стимулятора либо тормоза биологического субстрата (в зависимости от конкретных условий жизнедеятельности).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5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altLang="ru-RU" sz="2800" dirty="0"/>
              <a:t>Наиболее радикальное отличие живых систем от неживого заключается в </a:t>
            </a:r>
            <a:r>
              <a:rPr lang="ru-RU" altLang="ru-RU" sz="2800" b="1" dirty="0"/>
              <a:t>способности их к самоорганизации</a:t>
            </a:r>
            <a:r>
              <a:rPr lang="ru-RU" altLang="ru-RU" sz="2800" dirty="0"/>
              <a:t> - саморегулированию, самовосстановлению, самообновлению, а также саморазвитию и самовоспроизведению. Это и есть </a:t>
            </a:r>
            <a:r>
              <a:rPr lang="ru-RU" altLang="ru-RU" sz="2800" u="sng" dirty="0"/>
              <a:t>биологическая сущность</a:t>
            </a:r>
            <a:r>
              <a:rPr lang="ru-RU" altLang="ru-RU" sz="2800" dirty="0"/>
              <a:t> </a:t>
            </a:r>
            <a:r>
              <a:rPr lang="ru-RU" altLang="ru-RU" sz="2800" u="sng" dirty="0"/>
              <a:t>здоровья</a:t>
            </a:r>
            <a:r>
              <a:rPr lang="ru-RU" altLang="ru-RU" sz="2800" dirty="0"/>
              <a:t>. Она может быть описана различными сторонами процесса самоорганизации биосистемы - реакциями гомеостаза, адаптации, реактивности, резистентности, репарации, регенерации, биоритмами и т.д., а также процессом онтогенеза.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29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Здоровье - категория не только медико-биологическая, но и социальная. Выполнение индивидом своих биологических и социальных функций можно трактовать как </a:t>
            </a:r>
            <a:r>
              <a:rPr lang="ru-RU" altLang="ru-RU" b="1" dirty="0"/>
              <a:t>проявления здоровья</a:t>
            </a:r>
            <a:r>
              <a:rPr lang="ru-RU" altLang="ru-RU" dirty="0"/>
              <a:t>. Чем выше способность индивида реализовать свои биологические и социальные функции, тем, следовательно, выше уровень его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Дефиниция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b="1" dirty="0"/>
              <a:t>Здоровье</a:t>
            </a:r>
            <a:r>
              <a:rPr lang="ru-RU" altLang="ru-RU" dirty="0"/>
              <a:t> - динамическое </a:t>
            </a:r>
            <a:r>
              <a:rPr lang="ru-RU" altLang="ru-RU" b="1" dirty="0"/>
              <a:t>состояние, которое определяется </a:t>
            </a:r>
            <a:r>
              <a:rPr lang="ru-RU" altLang="ru-RU" dirty="0"/>
              <a:t>резервами механизмов самоорганизации (устойчивостью к воздействию различных  факторов и способностью компенсировать патологический процесс),  </a:t>
            </a:r>
            <a:r>
              <a:rPr lang="ru-RU" altLang="ru-RU" b="1" dirty="0"/>
              <a:t>характеризуется </a:t>
            </a:r>
            <a:r>
              <a:rPr lang="ru-RU" altLang="ru-RU" dirty="0"/>
              <a:t>энергетическим, пластическим и информационным обеспечением процессов самоорганизации, а также </a:t>
            </a:r>
            <a:r>
              <a:rPr lang="ru-RU" altLang="ru-RU" b="1" dirty="0"/>
              <a:t>является основой </a:t>
            </a:r>
            <a:r>
              <a:rPr lang="ru-RU" altLang="ru-RU" dirty="0"/>
              <a:t>проявления  биологических (выживаемость - сохранение особи, репродукция - продолжение рода) и социальных функций.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Приведенная дефиниция является </a:t>
            </a:r>
            <a:r>
              <a:rPr lang="ru-RU" altLang="ru-RU" dirty="0" err="1"/>
              <a:t>операциональной</a:t>
            </a:r>
            <a:r>
              <a:rPr lang="ru-RU" altLang="ru-RU" dirty="0"/>
              <a:t>, так как имеет вполне идентифицируемые критерии (механизмы самоорганизации; энергетические, пластические и информационные резервы их обеспечения; проявления здоровья). Важно также отметить, что в данном определении отражены и социальные аспекты индивидуального </a:t>
            </a:r>
            <a:r>
              <a:rPr lang="ru-RU" altLang="ru-RU" dirty="0" smtClean="0"/>
              <a:t>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5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/>
              <a:t>Абсолютная болезнь и абсолютное здоровье немыслимы, между ними существует бесконечное множество форм связей и взаимных переходов (</a:t>
            </a:r>
            <a:r>
              <a:rPr lang="ru-RU" altLang="ru-RU" dirty="0" err="1" smtClean="0"/>
              <a:t>В.В.Подвысоцкий</a:t>
            </a:r>
            <a:r>
              <a:rPr lang="ru-RU" altLang="ru-RU" dirty="0" smtClean="0"/>
              <a:t>).</a:t>
            </a:r>
          </a:p>
          <a:p>
            <a:r>
              <a:rPr lang="ru-RU" altLang="ru-RU" dirty="0" smtClean="0"/>
              <a:t>Развитие </a:t>
            </a:r>
            <a:r>
              <a:rPr lang="ru-RU" altLang="ru-RU" dirty="0"/>
              <a:t>и проявление патологического процесса возможны лишь тогда, когда сказывается недостаточность резервов здоровья вследствие их ослабления или достаточно большой мощности действующего фактора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Теория здоровья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pSp>
        <p:nvGrpSpPr>
          <p:cNvPr id="16388" name="Group 4"/>
          <p:cNvGrpSpPr>
            <a:grpSpLocks noChangeAspect="1"/>
          </p:cNvGrpSpPr>
          <p:nvPr/>
        </p:nvGrpSpPr>
        <p:grpSpPr bwMode="auto">
          <a:xfrm>
            <a:off x="1187450" y="1773238"/>
            <a:ext cx="5710238" cy="3778250"/>
            <a:chOff x="2314" y="305"/>
            <a:chExt cx="9694" cy="6333"/>
          </a:xfrm>
        </p:grpSpPr>
        <p:sp>
          <p:nvSpPr>
            <p:cNvPr id="16389" name="AutoShape 5"/>
            <p:cNvSpPr>
              <a:spLocks noChangeAspect="1" noChangeArrowheads="1"/>
            </p:cNvSpPr>
            <p:nvPr/>
          </p:nvSpPr>
          <p:spPr bwMode="auto">
            <a:xfrm>
              <a:off x="2314" y="305"/>
              <a:ext cx="9694" cy="6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4320" y="2198"/>
              <a:ext cx="2" cy="4440"/>
            </a:xfrm>
            <a:custGeom>
              <a:avLst/>
              <a:gdLst>
                <a:gd name="T0" fmla="*/ 0 w 1"/>
                <a:gd name="T1" fmla="*/ 0 h 2120"/>
                <a:gd name="T2" fmla="*/ 1 w 1"/>
                <a:gd name="T3" fmla="*/ 2120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20">
                  <a:moveTo>
                    <a:pt x="0" y="0"/>
                  </a:moveTo>
                  <a:lnTo>
                    <a:pt x="1" y="21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13592" dir="20006097" algn="ctr" rotWithShape="0">
                      <a:srgbClr val="CCFFC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4320" y="2210"/>
              <a:ext cx="79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4400" y="3544"/>
              <a:ext cx="7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8136" y="1569"/>
              <a:ext cx="3210" cy="68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6751" tIns="33376" rIns="66751" bIns="33376"/>
            <a:lstStyle/>
            <a:p>
              <a:pPr algn="ctr"/>
              <a:r>
                <a:rPr lang="ru-RU" altLang="ru-RU" sz="2000" b="1">
                  <a:solidFill>
                    <a:srgbClr val="FF00FF"/>
                  </a:solidFill>
                </a:rPr>
                <a:t>Патогенез</a:t>
              </a:r>
              <a:endParaRPr lang="ru-RU" altLang="ru-RU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314" y="2511"/>
              <a:ext cx="1865" cy="5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6751" tIns="33376" rIns="66751" bIns="33376"/>
            <a:lstStyle/>
            <a:p>
              <a:r>
                <a:rPr lang="ru-RU" altLang="ru-RU" sz="1700" b="1">
                  <a:solidFill>
                    <a:srgbClr val="008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Здоровье</a:t>
              </a:r>
              <a:endParaRPr lang="ru-RU" altLang="ru-RU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314" y="3772"/>
              <a:ext cx="1865" cy="5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6751" tIns="33376" rIns="66751" bIns="33376"/>
            <a:lstStyle/>
            <a:p>
              <a:r>
                <a:rPr lang="ru-RU" altLang="ru-RU" sz="1700" b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3-е сост.</a:t>
              </a:r>
              <a:endParaRPr lang="ru-RU" altLang="ru-RU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314" y="5034"/>
              <a:ext cx="1865" cy="5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6751" tIns="33376" rIns="66751" bIns="33376"/>
            <a:lstStyle/>
            <a:p>
              <a:r>
                <a:rPr lang="ru-RU" altLang="ru-RU" sz="17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Болезнь</a:t>
              </a:r>
              <a:endParaRPr lang="ru-RU" alt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4400" y="4803"/>
              <a:ext cx="79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98" name="Group 14"/>
            <p:cNvGrpSpPr>
              <a:grpSpLocks/>
            </p:cNvGrpSpPr>
            <p:nvPr/>
          </p:nvGrpSpPr>
          <p:grpSpPr bwMode="auto">
            <a:xfrm>
              <a:off x="4400" y="2282"/>
              <a:ext cx="2916" cy="4244"/>
              <a:chOff x="1846" y="1389"/>
              <a:chExt cx="1273" cy="1777"/>
            </a:xfrm>
          </p:grpSpPr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 rot="10719794">
                <a:off x="2255" y="2446"/>
                <a:ext cx="480" cy="720"/>
              </a:xfrm>
              <a:prstGeom prst="triangle">
                <a:avLst>
                  <a:gd name="adj" fmla="val 54944"/>
                </a:avLst>
              </a:prstGeom>
              <a:solidFill>
                <a:srgbClr val="FF3399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  <a:effectLst>
                <a:outerShdw dist="113592" dir="20006097" algn="ctr" rotWithShape="0">
                  <a:srgbClr val="CCFFCC"/>
                </a:outerShdw>
              </a:effec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 rot="21603289">
                <a:off x="2039" y="1920"/>
                <a:ext cx="888" cy="526"/>
              </a:xfrm>
              <a:custGeom>
                <a:avLst/>
                <a:gdLst>
                  <a:gd name="G0" fmla="+- 4924 0 0"/>
                  <a:gd name="G1" fmla="+- 21600 0 4924"/>
                  <a:gd name="G2" fmla="*/ 4924 1 2"/>
                  <a:gd name="G3" fmla="+- 21600 0 G2"/>
                  <a:gd name="G4" fmla="+/ 4924 21600 2"/>
                  <a:gd name="G5" fmla="+/ G1 0 2"/>
                  <a:gd name="G6" fmla="*/ 21600 21600 4924"/>
                  <a:gd name="G7" fmla="*/ G6 1 2"/>
                  <a:gd name="G8" fmla="+- 21600 0 G7"/>
                  <a:gd name="G9" fmla="*/ 21600 1 2"/>
                  <a:gd name="G10" fmla="+- 4924 0 G9"/>
                  <a:gd name="G11" fmla="?: G10 G8 0"/>
                  <a:gd name="G12" fmla="?: G10 G7 21600"/>
                  <a:gd name="T0" fmla="*/ 19138 w 21600"/>
                  <a:gd name="T1" fmla="*/ 10800 h 21600"/>
                  <a:gd name="T2" fmla="*/ 10800 w 21600"/>
                  <a:gd name="T3" fmla="*/ 21600 h 21600"/>
                  <a:gd name="T4" fmla="*/ 2462 w 21600"/>
                  <a:gd name="T5" fmla="*/ 10800 h 21600"/>
                  <a:gd name="T6" fmla="*/ 10800 w 21600"/>
                  <a:gd name="T7" fmla="*/ 0 h 21600"/>
                  <a:gd name="T8" fmla="*/ 4262 w 21600"/>
                  <a:gd name="T9" fmla="*/ 4262 h 21600"/>
                  <a:gd name="T10" fmla="*/ 17338 w 21600"/>
                  <a:gd name="T11" fmla="*/ 1733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924" y="21600"/>
                    </a:lnTo>
                    <a:lnTo>
                      <a:pt x="166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  <a:effectLst>
                <a:outerShdw dist="113592" dir="20006097" algn="ctr" rotWithShape="0">
                  <a:srgbClr val="CCFFCC"/>
                </a:outerShdw>
              </a:effec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401" name="AutoShape 17"/>
              <p:cNvSpPr>
                <a:spLocks noChangeArrowheads="1"/>
              </p:cNvSpPr>
              <p:nvPr/>
            </p:nvSpPr>
            <p:spPr bwMode="auto">
              <a:xfrm rot="21603289">
                <a:off x="1846" y="1389"/>
                <a:ext cx="1273" cy="526"/>
              </a:xfrm>
              <a:custGeom>
                <a:avLst/>
                <a:gdLst>
                  <a:gd name="G0" fmla="+- 3297 0 0"/>
                  <a:gd name="G1" fmla="+- 21600 0 3297"/>
                  <a:gd name="G2" fmla="*/ 3297 1 2"/>
                  <a:gd name="G3" fmla="+- 21600 0 G2"/>
                  <a:gd name="G4" fmla="+/ 3297 21600 2"/>
                  <a:gd name="G5" fmla="+/ G1 0 2"/>
                  <a:gd name="G6" fmla="*/ 21600 21600 3297"/>
                  <a:gd name="G7" fmla="*/ G6 1 2"/>
                  <a:gd name="G8" fmla="+- 21600 0 G7"/>
                  <a:gd name="G9" fmla="*/ 21600 1 2"/>
                  <a:gd name="G10" fmla="+- 3297 0 G9"/>
                  <a:gd name="G11" fmla="?: G10 G8 0"/>
                  <a:gd name="G12" fmla="?: G10 G7 21600"/>
                  <a:gd name="T0" fmla="*/ 19951 w 21600"/>
                  <a:gd name="T1" fmla="*/ 10800 h 21600"/>
                  <a:gd name="T2" fmla="*/ 10800 w 21600"/>
                  <a:gd name="T3" fmla="*/ 21600 h 21600"/>
                  <a:gd name="T4" fmla="*/ 1649 w 21600"/>
                  <a:gd name="T5" fmla="*/ 10800 h 21600"/>
                  <a:gd name="T6" fmla="*/ 10800 w 21600"/>
                  <a:gd name="T7" fmla="*/ 0 h 21600"/>
                  <a:gd name="T8" fmla="*/ 3449 w 21600"/>
                  <a:gd name="T9" fmla="*/ 3449 h 21600"/>
                  <a:gd name="T10" fmla="*/ 18151 w 21600"/>
                  <a:gd name="T11" fmla="*/ 181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297" y="21600"/>
                    </a:lnTo>
                    <a:lnTo>
                      <a:pt x="183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rgbClr val="006699"/>
                </a:solidFill>
                <a:miter lim="800000"/>
                <a:headEnd/>
                <a:tailEnd/>
              </a:ln>
              <a:effectLst>
                <a:outerShdw dist="113592" dir="20006097" algn="ctr" rotWithShape="0">
                  <a:srgbClr val="CCFFCC"/>
                </a:outerShdw>
              </a:effec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 rot="21541033">
              <a:off x="9240" y="2282"/>
              <a:ext cx="870" cy="1262"/>
            </a:xfrm>
            <a:prstGeom prst="triangle">
              <a:avLst>
                <a:gd name="adj" fmla="val 54801"/>
              </a:avLst>
            </a:prstGeom>
            <a:solidFill>
              <a:srgbClr val="008080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>
              <a:outerShdw dist="113592" dir="20006097" algn="ctr" rotWithShape="0">
                <a:srgbClr val="CCFFCC"/>
              </a:outerShdw>
            </a:effec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403" name="AutoShape 19"/>
            <p:cNvSpPr>
              <a:spLocks noChangeArrowheads="1"/>
            </p:cNvSpPr>
            <p:nvPr/>
          </p:nvSpPr>
          <p:spPr bwMode="auto">
            <a:xfrm rot="32424529">
              <a:off x="8799" y="3536"/>
              <a:ext cx="1757" cy="1256"/>
            </a:xfrm>
            <a:custGeom>
              <a:avLst/>
              <a:gdLst>
                <a:gd name="G0" fmla="+- 5514 0 0"/>
                <a:gd name="G1" fmla="+- 21600 0 5514"/>
                <a:gd name="G2" fmla="*/ 5514 1 2"/>
                <a:gd name="G3" fmla="+- 21600 0 G2"/>
                <a:gd name="G4" fmla="+/ 5514 21600 2"/>
                <a:gd name="G5" fmla="+/ G1 0 2"/>
                <a:gd name="G6" fmla="*/ 21600 21600 5514"/>
                <a:gd name="G7" fmla="*/ G6 1 2"/>
                <a:gd name="G8" fmla="+- 21600 0 G7"/>
                <a:gd name="G9" fmla="*/ 21600 1 2"/>
                <a:gd name="G10" fmla="+- 5514 0 G9"/>
                <a:gd name="G11" fmla="?: G10 G8 0"/>
                <a:gd name="G12" fmla="?: G10 G7 21600"/>
                <a:gd name="T0" fmla="*/ 18843 w 21600"/>
                <a:gd name="T1" fmla="*/ 10800 h 21600"/>
                <a:gd name="T2" fmla="*/ 10800 w 21600"/>
                <a:gd name="T3" fmla="*/ 21600 h 21600"/>
                <a:gd name="T4" fmla="*/ 2757 w 21600"/>
                <a:gd name="T5" fmla="*/ 10800 h 21600"/>
                <a:gd name="T6" fmla="*/ 10800 w 21600"/>
                <a:gd name="T7" fmla="*/ 0 h 21600"/>
                <a:gd name="T8" fmla="*/ 4557 w 21600"/>
                <a:gd name="T9" fmla="*/ 4557 h 21600"/>
                <a:gd name="T10" fmla="*/ 17043 w 21600"/>
                <a:gd name="T11" fmla="*/ 170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514" y="21600"/>
                  </a:lnTo>
                  <a:lnTo>
                    <a:pt x="160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>
              <a:outerShdw dist="113592" dir="20006097" algn="ctr" rotWithShape="0">
                <a:srgbClr val="CCFFCC"/>
              </a:outerShdw>
            </a:effec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404" name="AutoShape 20"/>
            <p:cNvSpPr>
              <a:spLocks noChangeArrowheads="1"/>
            </p:cNvSpPr>
            <p:nvPr/>
          </p:nvSpPr>
          <p:spPr bwMode="auto">
            <a:xfrm rot="32424529">
              <a:off x="8136" y="4802"/>
              <a:ext cx="3080" cy="1722"/>
            </a:xfrm>
            <a:custGeom>
              <a:avLst/>
              <a:gdLst>
                <a:gd name="G0" fmla="+- 4708 0 0"/>
                <a:gd name="G1" fmla="+- 21600 0 4708"/>
                <a:gd name="G2" fmla="*/ 4708 1 2"/>
                <a:gd name="G3" fmla="+- 21600 0 G2"/>
                <a:gd name="G4" fmla="+/ 4708 21600 2"/>
                <a:gd name="G5" fmla="+/ G1 0 2"/>
                <a:gd name="G6" fmla="*/ 21600 21600 4708"/>
                <a:gd name="G7" fmla="*/ G6 1 2"/>
                <a:gd name="G8" fmla="+- 21600 0 G7"/>
                <a:gd name="G9" fmla="*/ 21600 1 2"/>
                <a:gd name="G10" fmla="+- 4708 0 G9"/>
                <a:gd name="G11" fmla="?: G10 G8 0"/>
                <a:gd name="G12" fmla="?: G10 G7 21600"/>
                <a:gd name="T0" fmla="*/ 19246 w 21600"/>
                <a:gd name="T1" fmla="*/ 10800 h 21600"/>
                <a:gd name="T2" fmla="*/ 10800 w 21600"/>
                <a:gd name="T3" fmla="*/ 21600 h 21600"/>
                <a:gd name="T4" fmla="*/ 2354 w 21600"/>
                <a:gd name="T5" fmla="*/ 10800 h 21600"/>
                <a:gd name="T6" fmla="*/ 10800 w 21600"/>
                <a:gd name="T7" fmla="*/ 0 h 21600"/>
                <a:gd name="T8" fmla="*/ 4154 w 21600"/>
                <a:gd name="T9" fmla="*/ 4154 h 21600"/>
                <a:gd name="T10" fmla="*/ 17446 w 21600"/>
                <a:gd name="T11" fmla="*/ 1744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708" y="21600"/>
                  </a:lnTo>
                  <a:lnTo>
                    <a:pt x="1689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>
              <a:outerShdw dist="113592" dir="20006097" algn="ctr" rotWithShape="0">
                <a:srgbClr val="CCFFCC"/>
              </a:outerShdw>
            </a:effec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4179" y="305"/>
              <a:ext cx="7829" cy="115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B5FC9"/>
                    </a:outerShdw>
                  </a:effectLst>
                </a14:hiddenEffects>
              </a:ext>
            </a:extLst>
          </p:spPr>
          <p:txBody>
            <a:bodyPr lIns="66751" tIns="33376" rIns="66751" bIns="33376"/>
            <a:lstStyle/>
            <a:p>
              <a:pPr algn="ctr"/>
              <a:r>
                <a:rPr lang="ru-RU" altLang="ru-RU" sz="2000" b="1" dirty="0">
                  <a:solidFill>
                    <a:srgbClr val="006699"/>
                  </a:solidFill>
                </a:rPr>
                <a:t>Взаимоотношение механизмов здоровья и болезни</a:t>
              </a:r>
              <a:endParaRPr lang="ru-RU" altLang="ru-RU" dirty="0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4573" y="1569"/>
              <a:ext cx="274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6751" tIns="33376" rIns="66751" bIns="33376"/>
            <a:lstStyle/>
            <a:p>
              <a:r>
                <a:rPr lang="ru-RU" altLang="ru-RU" sz="2000" b="1">
                  <a:solidFill>
                    <a:srgbClr val="008080"/>
                  </a:solidFill>
                </a:rPr>
                <a:t>Саногенез</a:t>
              </a:r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87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Здоровье отражает состояние человека целостного.  Рассматривать  индивидуальное здоровье в отрыве от целостного человека (по органам и системам)   неправомерно.  Здоровый человек - это не обязательно тот человек, у которого все органы и системы  не имеют отклонений от "нормы", а тот, который имеет возможность без ограничений выполнять свои биологические и социальные функции. 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Совершенно очевидно, что в качестве показателей, количественно характеризующих уровень индивидуального здоровья, могут использоваться только те, которые связаны с его сущностными характеристиками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dirty="0"/>
              <a:t>К ним относятся показатели, в той или иной степени отражающие деятельность механизмов самоорганизации живой системы </a:t>
            </a:r>
            <a:r>
              <a:rPr lang="ru-RU" altLang="ru-RU" dirty="0" smtClean="0"/>
              <a:t>– адаптации (</a:t>
            </a:r>
            <a:r>
              <a:rPr lang="ru-RU" altLang="ru-RU" dirty="0" err="1" smtClean="0"/>
              <a:t>Баевский</a:t>
            </a:r>
            <a:r>
              <a:rPr lang="ru-RU" altLang="ru-RU" dirty="0" smtClean="0"/>
              <a:t>), гомеостаза (Пономаренко), реактивности (</a:t>
            </a:r>
            <a:r>
              <a:rPr lang="ru-RU" altLang="ru-RU" dirty="0" err="1" smtClean="0"/>
              <a:t>Гаркави</a:t>
            </a:r>
            <a:r>
              <a:rPr lang="ru-RU" altLang="ru-RU" dirty="0" smtClean="0"/>
              <a:t>) </a:t>
            </a:r>
            <a:r>
              <a:rPr lang="ru-RU" altLang="ru-RU" dirty="0"/>
              <a:t>и т. д. В качестве показателей уровня здоровья предпочтительнее использовать характеристики </a:t>
            </a:r>
            <a:r>
              <a:rPr lang="ru-RU" altLang="ru-RU" b="1" dirty="0"/>
              <a:t>проявлений</a:t>
            </a:r>
            <a:r>
              <a:rPr lang="ru-RU" altLang="ru-RU" dirty="0"/>
              <a:t> здоровья, так как они отражают результат деятельности всей сложнейшей функциональной системы - Человек. Чем эффективнее выполнение биологических и социальных функций, тем уровень здоровья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Что такое «управление»</a:t>
            </a:r>
          </a:p>
          <a:p>
            <a:r>
              <a:rPr lang="ru-RU" dirty="0" smtClean="0"/>
              <a:t>Проблема выделения управляемого объекта</a:t>
            </a:r>
          </a:p>
          <a:p>
            <a:r>
              <a:rPr lang="ru-RU" dirty="0" smtClean="0"/>
              <a:t>Сущность здоровья</a:t>
            </a:r>
          </a:p>
          <a:p>
            <a:r>
              <a:rPr lang="ru-RU" dirty="0" err="1" smtClean="0"/>
              <a:t>Операциональное</a:t>
            </a:r>
            <a:r>
              <a:rPr lang="ru-RU" dirty="0" smtClean="0"/>
              <a:t> определение здоровья</a:t>
            </a:r>
            <a:endParaRPr lang="en-US" dirty="0" smtClean="0"/>
          </a:p>
          <a:p>
            <a:r>
              <a:rPr lang="ru-RU" dirty="0" smtClean="0"/>
              <a:t>Экспресс-оценка уровня здоровья и её информативность</a:t>
            </a:r>
          </a:p>
          <a:p>
            <a:r>
              <a:rPr lang="ru-RU" dirty="0" smtClean="0"/>
              <a:t>Содержание управляющих действий</a:t>
            </a:r>
          </a:p>
          <a:p>
            <a:r>
              <a:rPr lang="ru-RU" dirty="0" smtClean="0"/>
              <a:t>Критерии обратной связи («проявления» здоровья»)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dirty="0"/>
              <a:t>Теоретически возможно построение диагностической модели, основанной на характеристике всех указанных функций, но это будет сложная и неудобная для практического применения модель. Очевидно, следует остановиться на одной, но основополагающей функции, с угасанием которой невозможно выполнение и других. Этой функцией является функция выживания,  то есть </a:t>
            </a:r>
            <a:r>
              <a:rPr lang="ru-RU" altLang="ru-RU" dirty="0" smtClean="0"/>
              <a:t>жизнеспособность</a:t>
            </a:r>
          </a:p>
          <a:p>
            <a:r>
              <a:rPr lang="ru-RU" altLang="ru-RU" dirty="0" smtClean="0"/>
              <a:t>Как это сделать?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6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живого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Прогрессивная эволюция живого связана с увеличением интенсивности </a:t>
            </a:r>
            <a:r>
              <a:rPr lang="ru-RU" altLang="ru-RU" dirty="0" err="1"/>
              <a:t>энергообразования</a:t>
            </a:r>
            <a:r>
              <a:rPr lang="ru-RU" altLang="ru-RU" dirty="0"/>
              <a:t> организмов. Смысл прогрессивной эволюции заключается во все большем удалении от состояния равновесия, от состояния той первичной среды, в которой возникли первые живые системы.</a:t>
            </a:r>
          </a:p>
          <a:p>
            <a:pPr>
              <a:lnSpc>
                <a:spcPct val="90000"/>
              </a:lnSpc>
            </a:pPr>
            <a:r>
              <a:rPr lang="ru-RU" altLang="ru-RU" b="1" dirty="0"/>
              <a:t>Таким образом, возрастание активного обмена, или интенсивности </a:t>
            </a:r>
            <a:r>
              <a:rPr lang="ru-RU" altLang="ru-RU" b="1" dirty="0" err="1"/>
              <a:t>энергообразования</a:t>
            </a:r>
            <a:r>
              <a:rPr lang="ru-RU" altLang="ru-RU" b="1" dirty="0"/>
              <a:t> - есть итоговая мера прогресса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3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Биоэнергетический прогресс в эволюции живого</a:t>
            </a:r>
          </a:p>
        </p:txBody>
      </p:sp>
      <p:pic>
        <p:nvPicPr>
          <p:cNvPr id="28676" name="Picture 4" descr="evolution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6738" y="1600200"/>
            <a:ext cx="292893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R.Doll</a:t>
            </a:r>
            <a:r>
              <a:rPr lang="en-US" dirty="0" smtClean="0"/>
              <a:t> (1978)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4400" dirty="0" smtClean="0"/>
              <a:t>Было много попыток создать шкалу позитивного здоровья, но до сих пор измерение здоровья остаётся такой же иллюзией, как измерение счастья, красоты и любви»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821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Все патологические процессы заканчиваются однотипно – гипоксия, кровопотеря, интоксикация.</a:t>
            </a:r>
          </a:p>
          <a:p>
            <a:r>
              <a:rPr lang="ru-RU" dirty="0" smtClean="0"/>
              <a:t>Были проведены прямые исследования устойчивости к этим факторам</a:t>
            </a:r>
          </a:p>
          <a:p>
            <a:r>
              <a:rPr lang="ru-RU" b="1" dirty="0" smtClean="0"/>
              <a:t>Универсальный критерий устойчивости – </a:t>
            </a:r>
            <a:r>
              <a:rPr lang="ru-RU" dirty="0" err="1" smtClean="0"/>
              <a:t>энергопотенциал</a:t>
            </a:r>
            <a:r>
              <a:rPr lang="ru-RU" dirty="0" smtClean="0"/>
              <a:t> биосистемы – Максимальное Потребление Кислорода  (МПК), показатель, на организменном уровне характеризующий функцию митохондрий.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2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Диагностика здоровья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dirty="0"/>
              <a:t>Итак, проблема измерения степени жизнеспособности, иными словами - уровня соматического здоровья, упирается в проблему оценки мощности и эффективности аэробного </a:t>
            </a:r>
            <a:r>
              <a:rPr lang="ru-RU" altLang="ru-RU" sz="2800" b="1" dirty="0" err="1"/>
              <a:t>энергообразования</a:t>
            </a:r>
            <a:r>
              <a:rPr lang="ru-RU" altLang="ru-RU" sz="2800" b="1" dirty="0"/>
              <a:t>.</a:t>
            </a:r>
            <a:r>
              <a:rPr lang="ru-RU" altLang="ru-RU" sz="28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С физиологической точки зрения этот показатель интегрально характеризует состояние дыхательной, кровеносной, метаболической и др. функций, с биологической - степень устойчивости (жизнеспособности) неравновесной системы  - живого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25741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решения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Н.В.Лазарев</a:t>
            </a:r>
            <a:r>
              <a:rPr lang="ru-RU" dirty="0" smtClean="0"/>
              <a:t> – учение о состоянии повышенной неспецифической сопротивляемости организма (1959)</a:t>
            </a:r>
          </a:p>
          <a:p>
            <a:r>
              <a:rPr lang="ru-RU" dirty="0" smtClean="0"/>
              <a:t>И.И. </a:t>
            </a:r>
            <a:r>
              <a:rPr lang="ru-RU" dirty="0" err="1" smtClean="0"/>
              <a:t>Брехман</a:t>
            </a:r>
            <a:r>
              <a:rPr lang="ru-RU" dirty="0" smtClean="0"/>
              <a:t> – выделение индивидуального здоровья в предмет исследования (1980, 1982)</a:t>
            </a:r>
          </a:p>
          <a:p>
            <a:r>
              <a:rPr lang="ru-RU" dirty="0" err="1" smtClean="0"/>
              <a:t>Г.Л.Апанасенко</a:t>
            </a:r>
            <a:r>
              <a:rPr lang="ru-RU" dirty="0" smtClean="0"/>
              <a:t> – термодинамическая концепция здоровья (1990, 1992)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Системные реакции на увеличение </a:t>
            </a:r>
            <a:r>
              <a:rPr lang="ru-RU" b="1" dirty="0" err="1"/>
              <a:t>энергопотенциала</a:t>
            </a:r>
            <a:r>
              <a:rPr lang="ru-RU" b="1" dirty="0"/>
              <a:t> биосистемы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- увеличение физиологических резервов</a:t>
            </a:r>
          </a:p>
          <a:p>
            <a:r>
              <a:rPr lang="ru-RU" sz="4400" dirty="0" smtClean="0"/>
              <a:t>- </a:t>
            </a:r>
            <a:r>
              <a:rPr lang="ru-RU" sz="4400" dirty="0" err="1" smtClean="0"/>
              <a:t>экономизация</a:t>
            </a:r>
            <a:r>
              <a:rPr lang="ru-RU" sz="4400" dirty="0" smtClean="0"/>
              <a:t> функций в покое и дозированных воздействиях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531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Экспресс-оценка уровня физического здоровья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/>
              <a:t>Индекс массы тела</a:t>
            </a:r>
            <a:r>
              <a:rPr lang="ru-RU" altLang="ru-RU" sz="2000"/>
              <a:t>: </a:t>
            </a:r>
            <a:r>
              <a:rPr lang="ru-RU" altLang="ru-RU" sz="2000" i="1"/>
              <a:t>Масса, кг</a:t>
            </a:r>
            <a:r>
              <a:rPr lang="ru-RU" altLang="ru-RU" sz="2000" b="1" i="1"/>
              <a:t>/</a:t>
            </a:r>
            <a:r>
              <a:rPr lang="ru-RU" altLang="ru-RU" sz="2000" i="1"/>
              <a:t>рост, м2</a:t>
            </a: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 b="1"/>
              <a:t>Жизненный индекс</a:t>
            </a:r>
            <a:r>
              <a:rPr lang="ru-RU" altLang="ru-RU" sz="2000"/>
              <a:t>: </a:t>
            </a:r>
            <a:r>
              <a:rPr lang="ru-RU" altLang="ru-RU" sz="2000" i="1"/>
              <a:t>ЖЕЛ, мл/масса, кг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Силовой индекс</a:t>
            </a:r>
            <a:r>
              <a:rPr lang="ru-RU" altLang="ru-RU" sz="2000"/>
              <a:t>: </a:t>
            </a:r>
            <a:r>
              <a:rPr lang="ru-RU" altLang="ru-RU" sz="2000" i="1"/>
              <a:t>Динамометрия, кг/масса, кг (%)</a:t>
            </a: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 b="1"/>
              <a:t>Двойное произведение</a:t>
            </a:r>
            <a:r>
              <a:rPr lang="ru-RU" altLang="ru-RU" sz="2000"/>
              <a:t>: </a:t>
            </a:r>
            <a:r>
              <a:rPr lang="ru-RU" altLang="ru-RU" sz="2000" i="1"/>
              <a:t>ЧСС*АД сист./100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Время восстановления ЧСС</a:t>
            </a:r>
            <a:r>
              <a:rPr lang="ru-RU" altLang="ru-RU" sz="2000"/>
              <a:t> после 20 приседаний за 30 сек. (сек.)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	Все показатели ранжированы. Каждому рангу присвоена балльная оценка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	Выделяется 5 уровней здоровья: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низкий,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ниже среднего,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средний,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выше среднего,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высокий</a:t>
            </a:r>
          </a:p>
        </p:txBody>
      </p:sp>
    </p:spTree>
    <p:extLst>
      <p:ext uri="{BB962C8B-B14F-4D97-AF65-F5344CB8AC3E}">
        <p14:creationId xmlns:p14="http://schemas.microsoft.com/office/powerpoint/2010/main" val="27297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Информативность методик диагностики здоровья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dirty="0"/>
              <a:t>При определении информативной ценности наиболее распространенных  методов  количественной оценки индивидуального здоровья (</a:t>
            </a:r>
            <a:r>
              <a:rPr lang="ru-RU" altLang="ru-RU" dirty="0" err="1"/>
              <a:t>Р.М.Баевского</a:t>
            </a:r>
            <a:r>
              <a:rPr lang="ru-RU" altLang="ru-RU" dirty="0"/>
              <a:t>, </a:t>
            </a:r>
            <a:r>
              <a:rPr lang="ru-RU" altLang="ru-RU" dirty="0" err="1"/>
              <a:t>Л.Х.Гаркави</a:t>
            </a:r>
            <a:r>
              <a:rPr lang="ru-RU" altLang="ru-RU" dirty="0"/>
              <a:t> с </a:t>
            </a:r>
            <a:r>
              <a:rPr lang="ru-RU" altLang="ru-RU" dirty="0" err="1"/>
              <a:t>соавт</a:t>
            </a:r>
            <a:r>
              <a:rPr lang="ru-RU" altLang="ru-RU" dirty="0"/>
              <a:t>., </a:t>
            </a:r>
            <a:r>
              <a:rPr lang="ru-RU" altLang="ru-RU" dirty="0" err="1"/>
              <a:t>К.Купера</a:t>
            </a:r>
            <a:r>
              <a:rPr lang="ru-RU" altLang="ru-RU" dirty="0"/>
              <a:t>, </a:t>
            </a:r>
            <a:r>
              <a:rPr lang="ru-RU" altLang="ru-RU" dirty="0" err="1"/>
              <a:t>И.А.Гундарова</a:t>
            </a:r>
            <a:r>
              <a:rPr lang="ru-RU" altLang="ru-RU" dirty="0"/>
              <a:t> и др., </a:t>
            </a:r>
            <a:r>
              <a:rPr lang="ru-RU" altLang="ru-RU" dirty="0" err="1"/>
              <a:t>Г.Л.Апанасенко</a:t>
            </a:r>
            <a:r>
              <a:rPr lang="ru-RU" altLang="ru-RU" dirty="0"/>
              <a:t>) было </a:t>
            </a:r>
            <a:r>
              <a:rPr lang="ru-RU" altLang="ru-RU" dirty="0" smtClean="0"/>
              <a:t>установлено (</a:t>
            </a:r>
            <a:r>
              <a:rPr lang="ru-RU" altLang="ru-RU" dirty="0" err="1" smtClean="0"/>
              <a:t>Безматерных</a:t>
            </a:r>
            <a:r>
              <a:rPr lang="ru-RU" altLang="ru-RU" dirty="0" smtClean="0"/>
              <a:t>, Куликов), </a:t>
            </a:r>
            <a:r>
              <a:rPr lang="ru-RU" altLang="ru-RU" dirty="0"/>
              <a:t>что наибольшей диагностической эффективностью обладает метод оценки </a:t>
            </a:r>
            <a:r>
              <a:rPr lang="ru-RU" altLang="ru-RU" dirty="0" smtClean="0"/>
              <a:t>уровня здоровья  </a:t>
            </a:r>
            <a:r>
              <a:rPr lang="ru-RU" altLang="ru-RU" dirty="0"/>
              <a:t>по </a:t>
            </a:r>
            <a:r>
              <a:rPr lang="ru-RU" altLang="ru-RU" dirty="0" err="1"/>
              <a:t>Г.Л.Апанасенко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5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Почему возникла проблема управления здоровьем?</a:t>
            </a:r>
          </a:p>
          <a:p>
            <a:r>
              <a:rPr lang="ru-RU" sz="5400" dirty="0" smtClean="0"/>
              <a:t>Нет эффективной стратегии борьбы с </a:t>
            </a:r>
            <a:r>
              <a:rPr lang="ru-RU" sz="4800" dirty="0" smtClean="0"/>
              <a:t>Х</a:t>
            </a:r>
            <a:r>
              <a:rPr lang="ru-RU" sz="5400" dirty="0" smtClean="0"/>
              <a:t>НИЗ!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562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МПК на пороге </a:t>
            </a:r>
            <a:r>
              <a:rPr lang="ru-RU" altLang="ru-RU" dirty="0" smtClean="0"/>
              <a:t>толерантности</a:t>
            </a:r>
            <a:br>
              <a:rPr lang="ru-RU" altLang="ru-RU" dirty="0" smtClean="0"/>
            </a:br>
            <a:r>
              <a:rPr lang="ru-RU" altLang="ru-RU" dirty="0" smtClean="0"/>
              <a:t>(</a:t>
            </a:r>
            <a:r>
              <a:rPr lang="en-US" altLang="ru-RU" dirty="0" smtClean="0"/>
              <a:t>r=0,806)</a:t>
            </a:r>
            <a:endParaRPr lang="ru-RU" altLang="ru-RU" dirty="0"/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3700" y="1600200"/>
          <a:ext cx="5816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Лист" r:id="rId3" imgW="10020842" imgH="7744187" progId="Excel.Sheet.8">
                  <p:embed/>
                </p:oleObj>
              </mc:Choice>
              <mc:Fallback>
                <p:oleObj name="Лист" r:id="rId3" imgW="10020842" imgH="7744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600200"/>
                        <a:ext cx="5816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Прирост ЧСС на пороговой мощности нагрузки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3700" y="1600200"/>
          <a:ext cx="5816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Лист" r:id="rId3" imgW="10020842" imgH="7744187" progId="Excel.Sheet.8">
                  <p:embed/>
                </p:oleObj>
              </mc:Choice>
              <mc:Fallback>
                <p:oleObj name="Лист" r:id="rId3" imgW="10020842" imgH="7744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600200"/>
                        <a:ext cx="5816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Достигнутая мощность нагрузки</a:t>
            </a:r>
          </a:p>
        </p:txBody>
      </p:sp>
      <p:graphicFrame>
        <p:nvGraphicFramePr>
          <p:cNvPr id="501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3700" y="1600200"/>
          <a:ext cx="5816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Лист" r:id="rId3" imgW="10020842" imgH="7744187" progId="Excel.Sheet.8">
                  <p:embed/>
                </p:oleObj>
              </mc:Choice>
              <mc:Fallback>
                <p:oleObj name="Лист" r:id="rId3" imgW="10020842" imgH="7744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600200"/>
                        <a:ext cx="5816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6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Распространённость факторов риска ИБС в зависимости от УФЗ</a:t>
            </a:r>
          </a:p>
        </p:txBody>
      </p:sp>
      <p:graphicFrame>
        <p:nvGraphicFramePr>
          <p:cNvPr id="5222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588696"/>
              </p:ext>
            </p:extLst>
          </p:nvPr>
        </p:nvGraphicFramePr>
        <p:xfrm>
          <a:off x="1187450" y="2413000"/>
          <a:ext cx="5976938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Диаграмма" r:id="rId3" imgW="3627142" imgH="1889751" progId="Excel.Chart.8">
                  <p:embed/>
                </p:oleObj>
              </mc:Choice>
              <mc:Fallback>
                <p:oleObj name="Диаграмма" r:id="rId3" imgW="3627142" imgH="18897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13000"/>
                        <a:ext cx="5976938" cy="311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0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1600200"/>
            <a:ext cx="72358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Латентные формы ИБС по уровням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6328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/>
              <a:t>Корреляционные связи между распространённостью факторов риска ИБС и УФЗ</a:t>
            </a: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76300" y="1828800"/>
          <a:ext cx="7391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Лист" r:id="rId3" imgW="7391522" imgH="4038722" progId="Excel.Sheet.8">
                  <p:embed/>
                </p:oleObj>
              </mc:Choice>
              <mc:Fallback>
                <p:oleObj name="Лист" r:id="rId3" imgW="7391522" imgH="403872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8800"/>
                        <a:ext cx="7391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3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Распространённость ХНИЗ и УФЗ</a:t>
            </a:r>
          </a:p>
        </p:txBody>
      </p:sp>
      <p:graphicFrame>
        <p:nvGraphicFramePr>
          <p:cNvPr id="583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3700" y="1600200"/>
          <a:ext cx="5816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Лист" r:id="rId3" imgW="10020842" imgH="7744187" progId="Excel.Sheet.8">
                  <p:embed/>
                </p:oleObj>
              </mc:Choice>
              <mc:Fallback>
                <p:oleObj name="Лист" r:id="rId3" imgW="10020842" imgH="7744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600200"/>
                        <a:ext cx="58166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1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Смертность и аэробная способность</a:t>
            </a:r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62113" y="1600200"/>
          <a:ext cx="581818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Лист" r:id="rId3" imgW="10011091" imgH="7734782" progId="Excel.Sheet.8">
                  <p:embed/>
                </p:oleObj>
              </mc:Choice>
              <mc:Fallback>
                <p:oleObj name="Лист" r:id="rId3" imgW="10011091" imgH="773478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600200"/>
                        <a:ext cx="5818187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9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МПК у мужской популяции США</a:t>
            </a:r>
          </a:p>
        </p:txBody>
      </p:sp>
      <p:graphicFrame>
        <p:nvGraphicFramePr>
          <p:cNvPr id="624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84275" y="1600200"/>
          <a:ext cx="67738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Лист" r:id="rId3" imgW="8610961" imgH="5715362" progId="Excel.Sheet.8">
                  <p:embed/>
                </p:oleObj>
              </mc:Choice>
              <mc:Fallback>
                <p:oleObj name="Лист" r:id="rId3" imgW="8610961" imgH="571536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600200"/>
                        <a:ext cx="67738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4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dirty="0"/>
              <a:t>Феномен “безопасного уровня” здоровья позволяет выявить непосредственную причину развития эпидемии хронических неинфекционных заболеваний, возникшей во второй половине прошлого века. Эта причина заключается в выходе </a:t>
            </a:r>
            <a:r>
              <a:rPr lang="ru-RU" altLang="ru-RU" dirty="0" err="1"/>
              <a:t>энергопотенциала</a:t>
            </a:r>
            <a:r>
              <a:rPr lang="ru-RU" altLang="ru-RU" dirty="0"/>
              <a:t> биосистемы у современной человеческой популяции за пределы “безопасной зоны. Этот же феномен даёт возможность строить научную основу первичной профилактики хронических неинфекционных заболеваний («превентивная реабилитация» - возвращение индивида в «безопасную» зону здоровья).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 7 основных причин бремени болезней в странах  Европы</a:t>
            </a:r>
            <a:r>
              <a:rPr lang="en-US" sz="2800" b="1" dirty="0" smtClean="0"/>
              <a:t> </a:t>
            </a:r>
            <a:r>
              <a:rPr lang="ru-RU" sz="2800" b="1" dirty="0" smtClean="0"/>
              <a:t>(Евр. Бюро ВОЗ)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000" b="1" dirty="0" smtClean="0"/>
              <a:t>%  от общего бремени                             1990      2020</a:t>
            </a:r>
            <a:endParaRPr lang="ru-RU" sz="2000" dirty="0" smtClean="0"/>
          </a:p>
          <a:p>
            <a:r>
              <a:rPr lang="ru-RU" sz="2000" dirty="0" smtClean="0"/>
              <a:t>1. </a:t>
            </a:r>
            <a:r>
              <a:rPr lang="ru-RU" sz="2000" b="1" dirty="0" smtClean="0"/>
              <a:t>Ишемическая болезнь сердца          9,9         11,2</a:t>
            </a:r>
          </a:p>
          <a:p>
            <a:r>
              <a:rPr lang="ru-RU" sz="2000" dirty="0" smtClean="0"/>
              <a:t>2. Тяжелая депрессия                                6,1         6,1</a:t>
            </a:r>
          </a:p>
          <a:p>
            <a:r>
              <a:rPr lang="ru-RU" sz="2000" dirty="0" smtClean="0"/>
              <a:t>3.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Цереброваскулярные болезни         5,9         6,2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Дорожно-транспорт</a:t>
            </a:r>
            <a:r>
              <a:rPr lang="ru-RU" sz="2000" dirty="0" smtClean="0"/>
              <a:t>. происшествия 4,4         4,3</a:t>
            </a:r>
          </a:p>
          <a:p>
            <a:r>
              <a:rPr lang="ru-RU" sz="2000" dirty="0" smtClean="0"/>
              <a:t>5. Употребление алкоголя                        4,0         3,8</a:t>
            </a:r>
          </a:p>
          <a:p>
            <a:r>
              <a:rPr lang="ru-RU" sz="2000" dirty="0" smtClean="0"/>
              <a:t>6.  </a:t>
            </a:r>
            <a:r>
              <a:rPr lang="ru-RU" sz="2000" dirty="0" err="1" smtClean="0"/>
              <a:t>Остеоартрит</a:t>
            </a:r>
            <a:r>
              <a:rPr lang="ru-RU" sz="2000" dirty="0" smtClean="0"/>
              <a:t>                                             2,9         3,5</a:t>
            </a:r>
          </a:p>
          <a:p>
            <a:r>
              <a:rPr lang="ru-RU" sz="2000" b="1" dirty="0" smtClean="0"/>
              <a:t>7.Рак трахеи, бронхов  и легких               2,9        4,5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38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«Безопасный уровень» здоровья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/>
              <a:t>Анализ результатов популяционных исследований позволил впервые описать феномен “безопасного уровня” здоровья (IV-V  уровни) и дать ему количественную характеристику. В “безопасной зоне” здоровья практически не регистрируются эндогенные факторы риска, манифестированные формы хронических неинфекционных заболеваний, низок риск смерти от </a:t>
            </a:r>
            <a:r>
              <a:rPr lang="ru-RU" altLang="ru-RU" sz="2800" dirty="0" smtClean="0"/>
              <a:t>них. Возрастание МПК снижает риск смерти.</a:t>
            </a:r>
          </a:p>
          <a:p>
            <a:pPr>
              <a:lnSpc>
                <a:spcPct val="90000"/>
              </a:lnSpc>
            </a:pPr>
            <a:r>
              <a:rPr lang="ru-RU" altLang="ru-RU" sz="2800" dirty="0"/>
              <a:t> </a:t>
            </a:r>
            <a:r>
              <a:rPr lang="ru-RU" altLang="ru-RU" sz="2800" dirty="0" smtClean="0"/>
              <a:t>Данные зарубежных исследователей полностью подтвердили наши данные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6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ru-RU" dirty="0"/>
              <a:t>. </a:t>
            </a:r>
            <a:r>
              <a:rPr lang="en-US" dirty="0" err="1"/>
              <a:t>Aspenes</a:t>
            </a:r>
            <a:r>
              <a:rPr lang="ru-RU" dirty="0"/>
              <a:t> с </a:t>
            </a:r>
            <a:r>
              <a:rPr lang="ru-RU" dirty="0" err="1" smtClean="0"/>
              <a:t>соавт</a:t>
            </a:r>
            <a:r>
              <a:rPr lang="ru-RU" dirty="0" smtClean="0"/>
              <a:t>., (2011, </a:t>
            </a:r>
            <a:r>
              <a:rPr lang="uk-UA" dirty="0" err="1" smtClean="0"/>
              <a:t>Med</a:t>
            </a:r>
            <a:r>
              <a:rPr lang="uk-UA" dirty="0"/>
              <a:t>. </a:t>
            </a:r>
            <a:r>
              <a:rPr lang="uk-UA" dirty="0" err="1" smtClean="0"/>
              <a:t>Sсi</a:t>
            </a:r>
            <a:r>
              <a:rPr lang="uk-UA" dirty="0"/>
              <a:t>. </a:t>
            </a:r>
            <a:r>
              <a:rPr lang="uk-UA" dirty="0" err="1"/>
              <a:t>Sports</a:t>
            </a:r>
            <a:r>
              <a:rPr lang="uk-UA" dirty="0"/>
              <a:t> </a:t>
            </a:r>
            <a:r>
              <a:rPr lang="uk-UA" dirty="0" err="1"/>
              <a:t>Exerc</a:t>
            </a:r>
            <a:r>
              <a:rPr lang="uk-UA" dirty="0" smtClean="0"/>
              <a:t>.)</a:t>
            </a:r>
            <a:endParaRPr lang="ru-RU" altLang="ru-R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582341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Обследовано </a:t>
            </a:r>
            <a:r>
              <a:rPr lang="ru-RU" sz="2800" dirty="0"/>
              <a:t>более 4600 здоровых мужчин и </a:t>
            </a:r>
            <a:r>
              <a:rPr lang="ru-RU" sz="2800" dirty="0" smtClean="0"/>
              <a:t>женщин.  </a:t>
            </a:r>
            <a:r>
              <a:rPr lang="ru-RU" sz="2800" dirty="0"/>
              <a:t>У</a:t>
            </a:r>
            <a:r>
              <a:rPr lang="ru-RU" sz="2800" dirty="0" smtClean="0"/>
              <a:t> </a:t>
            </a:r>
            <a:r>
              <a:rPr lang="ru-RU" sz="2800" dirty="0"/>
              <a:t>женщин с показателем МПК/кг массы/мин ниже 35 мл в 5 раз, а у мужчин ниже  44 мл/кг/мин в 8 раз чаще встречаются факторы риска развития сердечно-сосудистых заболеваний. При этом каждое снижение  удельного МПК на  5 мл  сопровождается увеличением выраженности  и распространённости факторов риска сердечно-сосудистой заболеваемости на  56%</a:t>
            </a:r>
            <a:r>
              <a:rPr lang="ru-RU" dirty="0"/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5638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Keteyian</a:t>
            </a:r>
            <a:r>
              <a:rPr lang="ru-RU" dirty="0" smtClean="0"/>
              <a:t> </a:t>
            </a:r>
            <a:r>
              <a:rPr lang="ru-RU" dirty="0" err="1" smtClean="0"/>
              <a:t>а.о</a:t>
            </a:r>
            <a:r>
              <a:rPr lang="ru-RU" dirty="0" smtClean="0"/>
              <a:t>. [</a:t>
            </a:r>
            <a:r>
              <a:rPr lang="en-US" dirty="0" smtClean="0"/>
              <a:t>Am</a:t>
            </a:r>
            <a:r>
              <a:rPr lang="en-US" dirty="0"/>
              <a:t>. Heart J. </a:t>
            </a:r>
            <a:r>
              <a:rPr lang="en-US" dirty="0" smtClean="0"/>
              <a:t>2008]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Показано, </a:t>
            </a:r>
            <a:r>
              <a:rPr lang="ru-RU" dirty="0"/>
              <a:t>что каждое увеличение удельного МПК на  1 мл сопровождается снижением риска  </a:t>
            </a:r>
            <a:r>
              <a:rPr lang="ru-RU" dirty="0" smtClean="0"/>
              <a:t>смерти у </a:t>
            </a:r>
            <a:r>
              <a:rPr lang="ru-RU" dirty="0"/>
              <a:t>мужчин и женщин с ИБС на 15%|.</a:t>
            </a:r>
          </a:p>
        </p:txBody>
      </p:sp>
    </p:spTree>
    <p:extLst>
      <p:ext uri="{BB962C8B-B14F-4D97-AF65-F5344CB8AC3E}">
        <p14:creationId xmlns:p14="http://schemas.microsoft.com/office/powerpoint/2010/main" val="23655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Myers</a:t>
            </a:r>
            <a:r>
              <a:rPr lang="uk-UA" dirty="0"/>
              <a:t> </a:t>
            </a:r>
            <a:r>
              <a:rPr lang="uk-UA" dirty="0" smtClean="0"/>
              <a:t>J. </a:t>
            </a:r>
            <a:r>
              <a:rPr lang="uk-UA" dirty="0" err="1"/>
              <a:t>а</a:t>
            </a:r>
            <a:r>
              <a:rPr lang="uk-UA" dirty="0" err="1" smtClean="0"/>
              <a:t>.о</a:t>
            </a:r>
            <a:r>
              <a:rPr lang="uk-UA" dirty="0" smtClean="0"/>
              <a:t>.( N</a:t>
            </a:r>
            <a:r>
              <a:rPr lang="uk-UA" dirty="0"/>
              <a:t>. </a:t>
            </a:r>
            <a:r>
              <a:rPr lang="uk-UA" dirty="0" err="1"/>
              <a:t>Engl</a:t>
            </a:r>
            <a:r>
              <a:rPr lang="uk-UA" dirty="0"/>
              <a:t>. J. </a:t>
            </a:r>
            <a:r>
              <a:rPr lang="uk-UA" dirty="0" err="1"/>
              <a:t>Med</a:t>
            </a:r>
            <a:r>
              <a:rPr lang="uk-UA" dirty="0"/>
              <a:t>. </a:t>
            </a:r>
            <a:r>
              <a:rPr lang="uk-UA" dirty="0" smtClean="0"/>
              <a:t>2002)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Отмечено,  </a:t>
            </a:r>
            <a:r>
              <a:rPr lang="ru-RU" dirty="0"/>
              <a:t>что  увеличение максимальной аэробной способности на 1 МЕТ (т.е., 3.5 мл\кг\мин)  сопровождается увеличением выживаемости мужчин с сердечно-сосудистыми заболеваниями  на 12%.</a:t>
            </a:r>
          </a:p>
        </p:txBody>
      </p:sp>
    </p:spTree>
    <p:extLst>
      <p:ext uri="{BB962C8B-B14F-4D97-AF65-F5344CB8AC3E}">
        <p14:creationId xmlns:p14="http://schemas.microsoft.com/office/powerpoint/2010/main" val="35486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 </a:t>
            </a:r>
            <a:r>
              <a:rPr lang="en-US" dirty="0" err="1" smtClean="0"/>
              <a:t>Beate</a:t>
            </a:r>
            <a:r>
              <a:rPr lang="ru-RU" dirty="0" smtClean="0"/>
              <a:t> </a:t>
            </a:r>
            <a:r>
              <a:rPr lang="ru-RU" dirty="0" err="1" smtClean="0"/>
              <a:t>а.о</a:t>
            </a:r>
            <a:r>
              <a:rPr lang="ru-RU" dirty="0" smtClean="0"/>
              <a:t>.,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 исследованиях </a:t>
            </a:r>
            <a:r>
              <a:rPr lang="ru-RU" dirty="0"/>
              <a:t>показано, что длина </a:t>
            </a:r>
            <a:r>
              <a:rPr lang="ru-RU" dirty="0" err="1"/>
              <a:t>теломер</a:t>
            </a:r>
            <a:r>
              <a:rPr lang="ru-RU" dirty="0"/>
              <a:t>, с которой увязывается продолжительность жизни, прямо пропорциональна (</a:t>
            </a:r>
            <a:r>
              <a:rPr lang="en-US" dirty="0"/>
              <a:t>r</a:t>
            </a:r>
            <a:r>
              <a:rPr lang="ru-RU" dirty="0"/>
              <a:t>=0,78) максимальным аэробным возможностям индивида</a:t>
            </a:r>
          </a:p>
        </p:txBody>
      </p:sp>
    </p:spTree>
    <p:extLst>
      <p:ext uri="{BB962C8B-B14F-4D97-AF65-F5344CB8AC3E}">
        <p14:creationId xmlns:p14="http://schemas.microsoft.com/office/powerpoint/2010/main" val="39890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Становится реальностью новая стратегия здравоохранения – управление здоровьем </a:t>
            </a:r>
            <a:r>
              <a:rPr lang="ru-RU" altLang="ru-RU" dirty="0" smtClean="0"/>
              <a:t>индивида. </a:t>
            </a:r>
          </a:p>
          <a:p>
            <a:r>
              <a:rPr lang="ru-RU" altLang="ru-RU" dirty="0" smtClean="0">
                <a:solidFill>
                  <a:srgbClr val="FF0000"/>
                </a:solidFill>
              </a:rPr>
              <a:t>НО: в здравоохранении до сего дня нет «ниши» для этого направления, и оно не реализуется</a:t>
            </a:r>
            <a:r>
              <a:rPr lang="ru-RU" altLang="ru-RU" dirty="0" smtClean="0"/>
              <a:t>.</a:t>
            </a:r>
          </a:p>
          <a:p>
            <a:r>
              <a:rPr lang="ru-RU" altLang="ru-RU" dirty="0" smtClean="0"/>
              <a:t>Зато есть ниша для царствования проф. П.П. Горбенко!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03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 rot="-13157">
            <a:off x="1371600" y="2057400"/>
            <a:ext cx="7542213" cy="3119438"/>
            <a:chOff x="1440" y="10396"/>
            <a:chExt cx="6347" cy="230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6336" y="11520"/>
              <a:ext cx="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kumimoji="1" lang="ru-RU" altLang="ru-RU" sz="2000" b="1">
                  <a:solidFill>
                    <a:srgbClr val="FF3399"/>
                  </a:solidFill>
                  <a:latin typeface="Times New Roman" pitchFamily="18" charset="0"/>
                </a:rPr>
                <a:t>2</a:t>
              </a:r>
              <a:endParaRPr kumimoji="1" lang="uk-UA" altLang="ru-RU" sz="2000" b="1">
                <a:solidFill>
                  <a:srgbClr val="FF3399"/>
                </a:solidFill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1440" y="10396"/>
              <a:ext cx="6347" cy="2304"/>
              <a:chOff x="2733" y="10080"/>
              <a:chExt cx="6347" cy="2304"/>
            </a:xfrm>
          </p:grpSpPr>
          <p:grpSp>
            <p:nvGrpSpPr>
              <p:cNvPr id="32773" name="Group 5"/>
              <p:cNvGrpSpPr>
                <a:grpSpLocks/>
              </p:cNvGrpSpPr>
              <p:nvPr/>
            </p:nvGrpSpPr>
            <p:grpSpPr bwMode="auto">
              <a:xfrm>
                <a:off x="2733" y="10168"/>
                <a:ext cx="6347" cy="1753"/>
                <a:chOff x="2733" y="10168"/>
                <a:chExt cx="6347" cy="1753"/>
              </a:xfrm>
            </p:grpSpPr>
            <p:sp>
              <p:nvSpPr>
                <p:cNvPr id="32774" name="Freeform 6"/>
                <p:cNvSpPr>
                  <a:spLocks/>
                </p:cNvSpPr>
                <p:nvPr/>
              </p:nvSpPr>
              <p:spPr bwMode="auto">
                <a:xfrm>
                  <a:off x="2733" y="11920"/>
                  <a:ext cx="6347" cy="1"/>
                </a:xfrm>
                <a:custGeom>
                  <a:avLst/>
                  <a:gdLst>
                    <a:gd name="T0" fmla="*/ 0 w 6347"/>
                    <a:gd name="T1" fmla="*/ 0 h 1"/>
                    <a:gd name="T2" fmla="*/ 6347 w 634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47" h="1">
                      <a:moveTo>
                        <a:pt x="0" y="0"/>
                      </a:moveTo>
                      <a:lnTo>
                        <a:pt x="6347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5" name="Oval 7"/>
                <p:cNvSpPr>
                  <a:spLocks noChangeArrowheads="1"/>
                </p:cNvSpPr>
                <p:nvPr/>
              </p:nvSpPr>
              <p:spPr bwMode="auto">
                <a:xfrm>
                  <a:off x="3312" y="11026"/>
                  <a:ext cx="864" cy="864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6" name="Freeform 8"/>
                <p:cNvSpPr>
                  <a:spLocks/>
                </p:cNvSpPr>
                <p:nvPr/>
              </p:nvSpPr>
              <p:spPr bwMode="auto">
                <a:xfrm>
                  <a:off x="5733" y="10576"/>
                  <a:ext cx="2667" cy="1334"/>
                </a:xfrm>
                <a:custGeom>
                  <a:avLst/>
                  <a:gdLst>
                    <a:gd name="T0" fmla="*/ 0 w 2667"/>
                    <a:gd name="T1" fmla="*/ 1334 h 1334"/>
                    <a:gd name="T2" fmla="*/ 2667 w 2667"/>
                    <a:gd name="T3" fmla="*/ 0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67" h="1334">
                      <a:moveTo>
                        <a:pt x="0" y="1334"/>
                      </a:moveTo>
                      <a:lnTo>
                        <a:pt x="2667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7" name="Oval 9"/>
                <p:cNvSpPr>
                  <a:spLocks noChangeArrowheads="1"/>
                </p:cNvSpPr>
                <p:nvPr/>
              </p:nvSpPr>
              <p:spPr bwMode="auto">
                <a:xfrm>
                  <a:off x="6912" y="10168"/>
                  <a:ext cx="864" cy="864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8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11026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9" name="Line 11"/>
                <p:cNvSpPr>
                  <a:spLocks noChangeShapeType="1"/>
                </p:cNvSpPr>
                <p:nvPr/>
              </p:nvSpPr>
              <p:spPr bwMode="auto">
                <a:xfrm>
                  <a:off x="3312" y="11458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stealth" w="sm" len="med"/>
                  <a:tailEnd type="stealth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0" name="Freeform 12"/>
                <p:cNvSpPr>
                  <a:spLocks/>
                </p:cNvSpPr>
                <p:nvPr/>
              </p:nvSpPr>
              <p:spPr bwMode="auto">
                <a:xfrm>
                  <a:off x="6038" y="10797"/>
                  <a:ext cx="922" cy="493"/>
                </a:xfrm>
                <a:custGeom>
                  <a:avLst/>
                  <a:gdLst>
                    <a:gd name="T0" fmla="*/ 0 w 922"/>
                    <a:gd name="T1" fmla="*/ 493 h 493"/>
                    <a:gd name="T2" fmla="*/ 922 w 922"/>
                    <a:gd name="T3" fmla="*/ 0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22" h="493">
                      <a:moveTo>
                        <a:pt x="0" y="493"/>
                      </a:moveTo>
                      <a:lnTo>
                        <a:pt x="922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 type="none" w="sm" len="med"/>
                  <a:tailEnd type="stealth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1" name="Freeform 13"/>
                <p:cNvSpPr>
                  <a:spLocks/>
                </p:cNvSpPr>
                <p:nvPr/>
              </p:nvSpPr>
              <p:spPr bwMode="auto">
                <a:xfrm>
                  <a:off x="6982" y="10254"/>
                  <a:ext cx="1039" cy="543"/>
                </a:xfrm>
                <a:custGeom>
                  <a:avLst/>
                  <a:gdLst>
                    <a:gd name="T0" fmla="*/ 0 w 1039"/>
                    <a:gd name="T1" fmla="*/ 543 h 543"/>
                    <a:gd name="T2" fmla="*/ 1039 w 1039"/>
                    <a:gd name="T3" fmla="*/ 0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39" h="543">
                      <a:moveTo>
                        <a:pt x="0" y="543"/>
                      </a:moveTo>
                      <a:lnTo>
                        <a:pt x="1039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 type="stealth" w="sm" len="med"/>
                  <a:tailEnd type="stealth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2" name="Freeform 14"/>
                <p:cNvSpPr>
                  <a:spLocks/>
                </p:cNvSpPr>
                <p:nvPr/>
              </p:nvSpPr>
              <p:spPr bwMode="auto">
                <a:xfrm>
                  <a:off x="7516" y="11012"/>
                  <a:ext cx="1" cy="859"/>
                </a:xfrm>
                <a:custGeom>
                  <a:avLst/>
                  <a:gdLst>
                    <a:gd name="T0" fmla="*/ 0 w 1"/>
                    <a:gd name="T1" fmla="*/ 0 h 859"/>
                    <a:gd name="T2" fmla="*/ 0 w 1"/>
                    <a:gd name="T3" fmla="*/ 859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859">
                      <a:moveTo>
                        <a:pt x="0" y="0"/>
                      </a:moveTo>
                      <a:lnTo>
                        <a:pt x="0" y="859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3" name="Freeform 15"/>
                <p:cNvSpPr>
                  <a:spLocks/>
                </p:cNvSpPr>
                <p:nvPr/>
              </p:nvSpPr>
              <p:spPr bwMode="auto">
                <a:xfrm>
                  <a:off x="6048" y="11766"/>
                  <a:ext cx="95" cy="144"/>
                </a:xfrm>
                <a:custGeom>
                  <a:avLst/>
                  <a:gdLst>
                    <a:gd name="T0" fmla="*/ 0 w 95"/>
                    <a:gd name="T1" fmla="*/ 0 h 144"/>
                    <a:gd name="T2" fmla="*/ 85 w 95"/>
                    <a:gd name="T3" fmla="*/ 50 h 144"/>
                    <a:gd name="T4" fmla="*/ 59 w 95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5" h="144">
                      <a:moveTo>
                        <a:pt x="0" y="0"/>
                      </a:moveTo>
                      <a:cubicBezTo>
                        <a:pt x="14" y="8"/>
                        <a:pt x="75" y="26"/>
                        <a:pt x="85" y="50"/>
                      </a:cubicBezTo>
                      <a:cubicBezTo>
                        <a:pt x="95" y="74"/>
                        <a:pt x="64" y="125"/>
                        <a:pt x="59" y="144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2700000" algn="ctr" rotWithShape="0">
                          <a:srgbClr val="000000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784" name="Rectangle 16"/>
              <p:cNvSpPr>
                <a:spLocks noChangeArrowheads="1"/>
              </p:cNvSpPr>
              <p:nvPr/>
            </p:nvSpPr>
            <p:spPr bwMode="auto">
              <a:xfrm>
                <a:off x="7920" y="10080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kumimoji="1" lang="ru-RU" altLang="ru-RU" sz="2000" b="1">
                    <a:solidFill>
                      <a:srgbClr val="FF3399"/>
                    </a:solidFill>
                    <a:latin typeface="Times New Roman" pitchFamily="18" charset="0"/>
                  </a:rPr>
                  <a:t>1</a:t>
                </a:r>
                <a:endParaRPr kumimoji="1" lang="uk-UA" altLang="ru-RU" sz="2000" b="1">
                  <a:solidFill>
                    <a:srgbClr val="FF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6048" y="10800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kumimoji="1" lang="ru-RU" altLang="ru-RU" sz="2000" b="1">
                    <a:solidFill>
                      <a:srgbClr val="FF3399"/>
                    </a:solidFill>
                    <a:latin typeface="Times New Roman" pitchFamily="18" charset="0"/>
                  </a:rPr>
                  <a:t>3</a:t>
                </a:r>
                <a:endParaRPr kumimoji="1" lang="uk-UA" altLang="ru-RU" sz="2000" b="1">
                  <a:solidFill>
                    <a:srgbClr val="FF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3312" y="11952"/>
                <a:ext cx="100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kumimoji="1" lang="ru-RU" altLang="ru-RU" sz="2000">
                    <a:solidFill>
                      <a:srgbClr val="FF3399"/>
                    </a:solidFill>
                    <a:latin typeface="Times New Roman" pitchFamily="18" charset="0"/>
                  </a:rPr>
                  <a:t> </a:t>
                </a:r>
                <a:r>
                  <a:rPr kumimoji="1" lang="ru-RU" altLang="ru-RU" b="1">
                    <a:solidFill>
                      <a:srgbClr val="FF3399"/>
                    </a:solidFill>
                    <a:latin typeface="Times New Roman" pitchFamily="18" charset="0"/>
                  </a:rPr>
                  <a:t>ex. let</a:t>
                </a:r>
                <a:r>
                  <a:rPr kumimoji="1" lang="uk-UA" altLang="ru-RU" b="1">
                    <a:solidFill>
                      <a:srgbClr val="FF3399"/>
                    </a:solidFill>
                    <a:latin typeface="Times New Roman" pitchFamily="18" charset="0"/>
                  </a:rPr>
                  <a:t> .</a:t>
                </a:r>
              </a:p>
            </p:txBody>
          </p:sp>
        </p:grpSp>
      </p:grp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063750" y="762000"/>
            <a:ext cx="684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FF3399"/>
                </a:solidFill>
                <a:latin typeface="Times New Roman" pitchFamily="18" charset="0"/>
              </a:rPr>
              <a:t>Аллегория, отображающая устойчивость неравновесного состояния живой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81345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Управляющие действия</a:t>
            </a:r>
            <a:br>
              <a:rPr lang="ru-RU" dirty="0" smtClean="0"/>
            </a:br>
            <a:r>
              <a:rPr lang="ru-RU" dirty="0" smtClean="0"/>
              <a:t>прямого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аэробного потенциала:</a:t>
            </a:r>
          </a:p>
          <a:p>
            <a:r>
              <a:rPr lang="ru-RU" dirty="0" smtClean="0"/>
              <a:t>-аэробная физическая тренировка</a:t>
            </a:r>
          </a:p>
          <a:p>
            <a:r>
              <a:rPr lang="ru-RU" dirty="0" smtClean="0"/>
              <a:t>-гипоксическая тренировка</a:t>
            </a:r>
          </a:p>
          <a:p>
            <a:r>
              <a:rPr lang="ru-RU" dirty="0" smtClean="0"/>
              <a:t>-адаптогены</a:t>
            </a:r>
          </a:p>
          <a:p>
            <a:r>
              <a:rPr lang="ru-RU" dirty="0"/>
              <a:t> </a:t>
            </a:r>
            <a:r>
              <a:rPr lang="en-US" dirty="0" smtClean="0"/>
              <a:t>-L</a:t>
            </a:r>
            <a:r>
              <a:rPr lang="ru-RU" dirty="0" smtClean="0"/>
              <a:t>-карнитин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ru-RU" dirty="0" smtClean="0"/>
              <a:t>восточные дыхательные техники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Опосредованные </a:t>
            </a:r>
            <a:r>
              <a:rPr lang="ru-RU" dirty="0" smtClean="0"/>
              <a:t>пути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Устранение негативных факторов:</a:t>
            </a:r>
          </a:p>
          <a:p>
            <a:r>
              <a:rPr lang="ru-RU" dirty="0" smtClean="0"/>
              <a:t>-оптимизация питания (массы тела)</a:t>
            </a:r>
          </a:p>
          <a:p>
            <a:r>
              <a:rPr lang="ru-RU" dirty="0" smtClean="0"/>
              <a:t>-оптимизация водопотребления</a:t>
            </a:r>
          </a:p>
          <a:p>
            <a:r>
              <a:rPr lang="ru-RU" dirty="0" smtClean="0"/>
              <a:t>-устранение интоксикаций</a:t>
            </a:r>
          </a:p>
          <a:p>
            <a:pPr marL="0" indent="0">
              <a:buNone/>
            </a:pPr>
            <a:r>
              <a:rPr lang="ru-RU" dirty="0" smtClean="0"/>
              <a:t>              -вредные привычки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-загрязнение окружающей среды и </a:t>
            </a:r>
            <a:r>
              <a:rPr lang="ru-RU" dirty="0" smtClean="0"/>
              <a:t>др.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световой и цветовой комфорт</a:t>
            </a:r>
          </a:p>
          <a:p>
            <a:pPr marL="0" indent="0">
              <a:buNone/>
            </a:pPr>
            <a:r>
              <a:rPr lang="ru-RU" dirty="0" smtClean="0"/>
              <a:t>-оптимизация ионного состава </a:t>
            </a:r>
            <a:r>
              <a:rPr lang="ru-RU" dirty="0" smtClean="0"/>
              <a:t>вдыхаемого воздуха и мн. </a:t>
            </a:r>
            <a:r>
              <a:rPr lang="ru-RU" dirty="0"/>
              <a:t>д</a:t>
            </a:r>
            <a:r>
              <a:rPr lang="ru-RU" dirty="0" smtClean="0"/>
              <a:t>р.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5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Оценка адекватности и эффективности – </a:t>
            </a:r>
            <a:r>
              <a:rPr lang="ru-RU" dirty="0" smtClean="0"/>
              <a:t>по динамике </a:t>
            </a:r>
            <a:r>
              <a:rPr lang="ru-RU" dirty="0" smtClean="0"/>
              <a:t>уровня здоровья</a:t>
            </a:r>
          </a:p>
          <a:p>
            <a:r>
              <a:rPr lang="ru-RU" b="1" dirty="0"/>
              <a:t> </a:t>
            </a:r>
            <a:r>
              <a:rPr lang="ru-RU" b="1" dirty="0" smtClean="0"/>
              <a:t>Существуют общие принципы управления здоровьем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-персональная ответственность</a:t>
            </a:r>
          </a:p>
          <a:p>
            <a:r>
              <a:rPr lang="ru-RU" dirty="0" smtClean="0"/>
              <a:t>-здоровый образ </a:t>
            </a:r>
            <a:r>
              <a:rPr lang="ru-RU" dirty="0" smtClean="0"/>
              <a:t>мыслей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валеологическая</a:t>
            </a:r>
            <a:r>
              <a:rPr lang="ru-RU" dirty="0" smtClean="0"/>
              <a:t> образованность</a:t>
            </a:r>
            <a:endParaRPr lang="ru-RU" dirty="0" smtClean="0"/>
          </a:p>
          <a:p>
            <a:r>
              <a:rPr lang="ru-RU" dirty="0" smtClean="0"/>
              <a:t>4 этапа: я знаю, я хочу, я умею, я делаю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Финансирование здравоохранения г. Киева (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грн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776947" y="1407629"/>
            <a:ext cx="3648115" cy="509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4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Автобиогра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08050"/>
            <a:ext cx="1982788" cy="2955925"/>
          </a:xfrm>
          <a:prstGeom prst="rect">
            <a:avLst/>
          </a:prstGeom>
          <a:noFill/>
          <a:effectLst>
            <a:outerShdw dist="152928" dir="2498012" algn="ctr" rotWithShape="0">
              <a:srgbClr val="5E410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МедВалеолог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908050"/>
            <a:ext cx="2030412" cy="2967038"/>
          </a:xfrm>
          <a:prstGeom prst="rect">
            <a:avLst/>
          </a:prstGeom>
          <a:noFill/>
          <a:effectLst>
            <a:outerShdw dist="152928" dir="2498012" algn="ctr" rotWithShape="0">
              <a:srgbClr val="5E410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МП"/>
          <p:cNvPicPr>
            <a:picLocks noChangeAspect="1" noChangeArrowheads="1"/>
          </p:cNvPicPr>
          <p:nvPr/>
        </p:nvPicPr>
        <p:blipFill>
          <a:blip r:embed="rId4" cstate="print">
            <a:lum bright="-3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81463"/>
            <a:ext cx="1363663" cy="1981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>
            <a:outerShdw dist="144802" dir="2272499" algn="ctr" rotWithShape="0">
              <a:srgbClr val="5E410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6" descr="МП1"/>
          <p:cNvPicPr>
            <a:picLocks noChangeAspect="1" noChangeArrowheads="1"/>
          </p:cNvPicPr>
          <p:nvPr/>
        </p:nvPicPr>
        <p:blipFill>
          <a:blip r:embed="rId5" cstate="print">
            <a:lum bright="-36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81463"/>
            <a:ext cx="1447800" cy="19812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62639" dir="2319588" algn="ctr" rotWithShape="0">
              <a:srgbClr val="5E410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МП2"/>
          <p:cNvPicPr>
            <a:picLocks noChangeAspect="1" noChangeArrowheads="1"/>
          </p:cNvPicPr>
          <p:nvPr/>
        </p:nvPicPr>
        <p:blipFill>
          <a:blip r:embed="rId6" cstate="print">
            <a:lum bright="-2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081463"/>
            <a:ext cx="1422400" cy="198120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>
            <a:outerShdw dist="152928" dir="2498012" algn="ctr" rotWithShape="0">
              <a:srgbClr val="5E410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D:\Наши документы\кафедра\Разное\фото\ФизРазвДетеПодростков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0750"/>
            <a:ext cx="1900238" cy="2954338"/>
          </a:xfrm>
          <a:prstGeom prst="rect">
            <a:avLst/>
          </a:prstGeom>
          <a:noFill/>
          <a:effectLst>
            <a:outerShdw dist="117088" dir="2436078" algn="ctr" rotWithShape="0">
              <a:srgbClr val="5E410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D:\Наши документы\кафедра\Разное\фото\эволюция биоэнергетики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9163"/>
            <a:ext cx="2001838" cy="2955925"/>
          </a:xfrm>
          <a:prstGeom prst="rect">
            <a:avLst/>
          </a:prstGeom>
          <a:noFill/>
          <a:effectLst>
            <a:outerShdw dist="107763" dir="2700000" algn="ctr" rotWithShape="0">
              <a:srgbClr val="5E410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70300"/>
      </p:ext>
    </p:extLst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 мире учебник</a:t>
            </a:r>
            <a:endParaRPr lang="ru-RU" dirty="0"/>
          </a:p>
        </p:txBody>
      </p:sp>
      <p:pic>
        <p:nvPicPr>
          <p:cNvPr id="4" name="Picture 2" descr="C:\Documents and Settings\Admin\Рабочий стол\sanol\SANOLOGIJA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4371" y="1600200"/>
            <a:ext cx="6555258" cy="4525963"/>
          </a:xfrm>
        </p:spPr>
      </p:pic>
    </p:spTree>
    <p:extLst>
      <p:ext uri="{BB962C8B-B14F-4D97-AF65-F5344CB8AC3E}">
        <p14:creationId xmlns:p14="http://schemas.microsoft.com/office/powerpoint/2010/main" val="39572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1565275" y="1789906"/>
          <a:ext cx="601345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Acrobat Document" r:id="rId3" imgW="9838080" imgH="6780600" progId="AcroExch.Document.7">
                  <p:embed/>
                </p:oleObj>
              </mc:Choice>
              <mc:Fallback>
                <p:oleObj name="Acrobat Document" r:id="rId3" imgW="9838080" imgH="67806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789906"/>
                        <a:ext cx="601345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0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88363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0"/>
            <a:ext cx="5399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76" y="1600200"/>
            <a:ext cx="35572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5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9144000" cy="67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4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Наши документы\кафедра\Разное\фото\Прыжок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4872037" cy="6453188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Динамика  общей заболеваемости в г. Киеве (на 10000 населения).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448281" y="1480753"/>
            <a:ext cx="4361921" cy="54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4697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–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Активное вмешательство в процесс с целью достижения конкретного результата</a:t>
            </a:r>
          </a:p>
          <a:p>
            <a:r>
              <a:rPr lang="ru-RU" dirty="0" smtClean="0"/>
              <a:t>Формализованная схема управления:</a:t>
            </a:r>
          </a:p>
          <a:p>
            <a:r>
              <a:rPr lang="ru-RU" dirty="0"/>
              <a:t> </a:t>
            </a:r>
            <a:r>
              <a:rPr lang="ru-RU" dirty="0" smtClean="0"/>
              <a:t>       -характеристика управляемого объекта</a:t>
            </a:r>
          </a:p>
          <a:p>
            <a:r>
              <a:rPr lang="ru-RU" dirty="0"/>
              <a:t> </a:t>
            </a:r>
            <a:r>
              <a:rPr lang="ru-RU" dirty="0" smtClean="0"/>
              <a:t>       - выбор управляющих действий</a:t>
            </a:r>
          </a:p>
          <a:p>
            <a:r>
              <a:rPr lang="ru-RU" dirty="0"/>
              <a:t> </a:t>
            </a:r>
            <a:r>
              <a:rPr lang="ru-RU" dirty="0" smtClean="0"/>
              <a:t>       - их реализация</a:t>
            </a:r>
          </a:p>
          <a:p>
            <a:r>
              <a:rPr lang="ru-RU" dirty="0"/>
              <a:t> </a:t>
            </a:r>
            <a:r>
              <a:rPr lang="ru-RU" dirty="0" smtClean="0"/>
              <a:t>       - оценка адекватности и эффективности</a:t>
            </a:r>
          </a:p>
          <a:p>
            <a:r>
              <a:rPr lang="ru-RU" dirty="0"/>
              <a:t> </a:t>
            </a:r>
            <a:r>
              <a:rPr lang="ru-RU" dirty="0" smtClean="0"/>
              <a:t>          (обратная связь)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характеризовать управляемый объект – здоровье?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b="1" dirty="0" smtClean="0"/>
              <a:t>Здоровье  </a:t>
            </a:r>
            <a:r>
              <a:rPr lang="ru-RU" b="1" dirty="0" smtClean="0"/>
              <a:t>- это:</a:t>
            </a:r>
          </a:p>
          <a:p>
            <a:r>
              <a:rPr lang="ru-RU" dirty="0"/>
              <a:t>Отсутствие признаков заболевания</a:t>
            </a:r>
          </a:p>
          <a:p>
            <a:r>
              <a:rPr lang="ru-RU" dirty="0" smtClean="0"/>
              <a:t>Оптимальное состояние функций</a:t>
            </a:r>
          </a:p>
          <a:p>
            <a:r>
              <a:rPr lang="ru-RU" dirty="0" smtClean="0"/>
              <a:t>Показатели функций в «норме»</a:t>
            </a:r>
          </a:p>
          <a:p>
            <a:r>
              <a:rPr lang="ru-RU" dirty="0" smtClean="0"/>
              <a:t>«Равновесие» с окружающей средой</a:t>
            </a:r>
          </a:p>
          <a:p>
            <a:r>
              <a:rPr lang="ru-RU" dirty="0" smtClean="0"/>
              <a:t>Способность адаптироваться </a:t>
            </a:r>
          </a:p>
          <a:p>
            <a:r>
              <a:rPr lang="ru-RU" dirty="0"/>
              <a:t> </a:t>
            </a:r>
            <a:r>
              <a:rPr lang="ru-RU" dirty="0" smtClean="0"/>
              <a:t>Благополучие (ВОЗ) и </a:t>
            </a:r>
            <a:r>
              <a:rPr lang="ru-RU" dirty="0" smtClean="0"/>
              <a:t>др. </a:t>
            </a:r>
            <a:r>
              <a:rPr lang="ru-RU" dirty="0" smtClean="0"/>
              <a:t>(всего более 150).</a:t>
            </a:r>
          </a:p>
          <a:p>
            <a:pPr marL="0" indent="0">
              <a:buNone/>
            </a:pPr>
            <a:r>
              <a:rPr lang="ru-RU" dirty="0" smtClean="0"/>
              <a:t>      Являются ли эти критерии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«</a:t>
            </a:r>
            <a:r>
              <a:rPr lang="ru-RU" dirty="0" err="1" smtClean="0"/>
              <a:t>операциональными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/>
              <a:t>Операциональное</a:t>
            </a:r>
            <a:r>
              <a:rPr lang="ru-RU" altLang="ru-RU" dirty="0"/>
              <a:t> определение - научно необходимое условие перевода общего абстрактного суждения в точно отграниченные реалии, которые могут быть воспроизводимо идентифицированы. Такое определение должно содержать правила, описывающие способ, каким может быть стандартно охарактеризовано состояние объекта, которым следует управлять.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1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1680</Words>
  <Application>Microsoft Office PowerPoint</Application>
  <PresentationFormat>Экран (4:3)</PresentationFormat>
  <Paragraphs>156</Paragraphs>
  <Slides>60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4" baseType="lpstr">
      <vt:lpstr>Тема Office</vt:lpstr>
      <vt:lpstr>Лист</vt:lpstr>
      <vt:lpstr>Диаграмма</vt:lpstr>
      <vt:lpstr>Acrobat Document</vt:lpstr>
      <vt:lpstr>Проблемы управления здоровьем индивида</vt:lpstr>
      <vt:lpstr>Проблемы:</vt:lpstr>
      <vt:lpstr>Презентация PowerPoint</vt:lpstr>
      <vt:lpstr> 7 основных причин бремени болезней в странах  Европы (Евр. Бюро ВОЗ)</vt:lpstr>
      <vt:lpstr>Финансирование здравоохранения г. Киева (млн грн) </vt:lpstr>
      <vt:lpstr>Динамика  общей заболеваемости в г. Киеве (на 10000 населения). </vt:lpstr>
      <vt:lpstr>Управление – это:</vt:lpstr>
      <vt:lpstr>Как характеризовать управляемый объект – здоровье?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Дефиниция здоровья</vt:lpstr>
      <vt:lpstr>Презентация PowerPoint</vt:lpstr>
      <vt:lpstr>Презентация PowerPoint</vt:lpstr>
      <vt:lpstr>Теория здоровья</vt:lpstr>
      <vt:lpstr>Презентация PowerPoint</vt:lpstr>
      <vt:lpstr>Презентация PowerPoint</vt:lpstr>
      <vt:lpstr>Презентация PowerPoint</vt:lpstr>
      <vt:lpstr>Эволюция живого</vt:lpstr>
      <vt:lpstr>Биоэнергетический прогресс в эволюции живого</vt:lpstr>
      <vt:lpstr>R.Doll (1978)</vt:lpstr>
      <vt:lpstr>Решение проблемы</vt:lpstr>
      <vt:lpstr>Диагностика здоровья</vt:lpstr>
      <vt:lpstr>Этапы решения проблемы</vt:lpstr>
      <vt:lpstr>Системные реакции на увеличение энергопотенциала биосистемы</vt:lpstr>
      <vt:lpstr>Экспресс-оценка уровня физического здоровья</vt:lpstr>
      <vt:lpstr>Информативность методик диагностики здоровья</vt:lpstr>
      <vt:lpstr>МПК на пороге толерантности (r=0,806)</vt:lpstr>
      <vt:lpstr>Прирост ЧСС на пороговой мощности нагрузки</vt:lpstr>
      <vt:lpstr>Достигнутая мощность нагрузки</vt:lpstr>
      <vt:lpstr>Распространённость факторов риска ИБС в зависимости от УФЗ</vt:lpstr>
      <vt:lpstr>Латентные формы ИБС по уровням здоровья</vt:lpstr>
      <vt:lpstr>Корреляционные связи между распространённостью факторов риска ИБС и УФЗ</vt:lpstr>
      <vt:lpstr>Распространённость ХНИЗ и УФЗ</vt:lpstr>
      <vt:lpstr>Смертность и аэробная способность</vt:lpstr>
      <vt:lpstr>МПК у мужской популяции США</vt:lpstr>
      <vt:lpstr>Презентация PowerPoint</vt:lpstr>
      <vt:lpstr>«Безопасный уровень» здоровья</vt:lpstr>
      <vt:lpstr>S. Aspenes с соавт., (2011, Med. Sсi. Sports Exerc.)</vt:lpstr>
      <vt:lpstr>Keteyian а.о. [Am. Heart J. 2008]</vt:lpstr>
      <vt:lpstr>Myers J. а.о.( N. Engl. J. Med. 2002)</vt:lpstr>
      <vt:lpstr>Ida Beate а.о., 2012</vt:lpstr>
      <vt:lpstr>Презентация PowerPoint</vt:lpstr>
      <vt:lpstr>Презентация PowerPoint</vt:lpstr>
      <vt:lpstr>Управляющие действия прямого действия</vt:lpstr>
      <vt:lpstr>Опосредованные пути управления</vt:lpstr>
      <vt:lpstr>Презентация PowerPoint</vt:lpstr>
      <vt:lpstr>Презентация PowerPoint</vt:lpstr>
      <vt:lpstr>Первый в мире учебник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управления здоровьем индивида</dc:title>
  <dc:creator>ViP</dc:creator>
  <cp:lastModifiedBy>ViP</cp:lastModifiedBy>
  <cp:revision>25</cp:revision>
  <dcterms:created xsi:type="dcterms:W3CDTF">2014-05-18T06:19:33Z</dcterms:created>
  <dcterms:modified xsi:type="dcterms:W3CDTF">2014-05-20T13:33:57Z</dcterms:modified>
</cp:coreProperties>
</file>